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5" r:id="rId3"/>
    <p:sldId id="257" r:id="rId4"/>
    <p:sldId id="258" r:id="rId5"/>
    <p:sldId id="295" r:id="rId6"/>
    <p:sldId id="284" r:id="rId7"/>
    <p:sldId id="285" r:id="rId8"/>
    <p:sldId id="286" r:id="rId9"/>
    <p:sldId id="260" r:id="rId10"/>
    <p:sldId id="287" r:id="rId11"/>
    <p:sldId id="288" r:id="rId12"/>
    <p:sldId id="289" r:id="rId13"/>
    <p:sldId id="290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26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7" r:id="rId36"/>
    <p:sldId id="323" r:id="rId37"/>
    <p:sldId id="325" r:id="rId38"/>
    <p:sldId id="328" r:id="rId39"/>
    <p:sldId id="329" r:id="rId40"/>
    <p:sldId id="330" r:id="rId41"/>
    <p:sldId id="344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846" y="96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E3EF47-A914-42DD-A4D0-CFDDB761E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AAB5B-8E4D-4D0A-A6E7-FC2D1EEC0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CDA6-CD8E-435F-9FD2-41E2B92AC48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1FAE6-FBF4-418F-A2C6-14A5CF022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F5535-20D5-4139-B203-E8B287DB6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8B54-43AB-4EFC-AB97-7C929AB41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D112-4EA8-4A27-9514-EC3B8914B998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ED3D-2077-4F39-B229-25E785CFC8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.emf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7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3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2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836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5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7162AD-C765-4796-9051-FF0855967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37517"/>
              </p:ext>
            </p:extLst>
          </p:nvPr>
        </p:nvGraphicFramePr>
        <p:xfrm>
          <a:off x="2676525" y="4143375"/>
          <a:ext cx="1504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04912" imgH="857191" progId="Equation.DSMT4">
                  <p:embed/>
                </p:oleObj>
              </mc:Choice>
              <mc:Fallback>
                <p:oleObj name="Equation" r:id="rId3" imgW="1504912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525" y="4143375"/>
                        <a:ext cx="15049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9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9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18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39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8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65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170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0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37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35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22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67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4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585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16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59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51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17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98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2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708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10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73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64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44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89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98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16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4513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78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5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848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350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31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67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088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8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5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6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94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AA998CC-78FD-4F32-99E6-7659925A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C7D-66B8-4F63-A113-A823DE9E72B5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B2E343-0B21-4CD0-9B01-58B6E117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6082BA-2D89-42A8-B3E8-A8585B3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E8EA-325F-4714-A456-0F693BBB5DB3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384C-487C-4266-BDB0-FD289A4A5237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7F4A-EDAA-4811-8ACD-C1EBE3764D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.png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ymen6pu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6.png"/><Relationship Id="rId9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.png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oleObject" Target="../embeddings/oleObject2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emf"/><Relationship Id="rId5" Type="http://schemas.openxmlformats.org/officeDocument/2006/relationships/image" Target="../media/image7.png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6.png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.png"/><Relationship Id="rId9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djurma4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k.centamap.com/gc/home.asp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classic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0.png"/><Relationship Id="rId5" Type="http://schemas.openxmlformats.org/officeDocument/2006/relationships/image" Target="../media/image7.pn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189264" y="1542820"/>
            <a:ext cx="676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spc="300" dirty="0">
                <a:solidFill>
                  <a:schemeClr val="bg1"/>
                </a:solidFill>
                <a:cs typeface="+mn-ea"/>
                <a:sym typeface="+mn-lt"/>
              </a:rPr>
              <a:t>創建建築物的</a:t>
            </a:r>
            <a:br>
              <a:rPr lang="en-US" altLang="zh-TW" sz="5400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TW" sz="5400" b="1" spc="300" dirty="0">
                <a:solidFill>
                  <a:schemeClr val="bg1"/>
                </a:solidFill>
                <a:cs typeface="+mn-ea"/>
                <a:sym typeface="+mn-lt"/>
              </a:rPr>
              <a:t>3D</a:t>
            </a:r>
            <a:r>
              <a:rPr lang="zh-TW" altLang="en-US" sz="5400" spc="300" dirty="0">
                <a:solidFill>
                  <a:schemeClr val="bg1"/>
                </a:solidFill>
                <a:cs typeface="+mn-ea"/>
                <a:sym typeface="+mn-lt"/>
              </a:rPr>
              <a:t>虛擬模型</a:t>
            </a:r>
            <a:endParaRPr lang="zh-CN" altLang="en-US" sz="5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95B6-75A9-42D0-B1C3-230599EC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67557" y="1005376"/>
            <a:ext cx="6030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在第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12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層，一段樓梯有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16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個梯級。</a:t>
            </a:r>
            <a:b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他測量了第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個梯級，發現它的上升高度為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15.2 cm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運用他的模型來估算建築的高度，以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  <a:r>
              <a:rPr lang="en-US" altLang="zh-CN" sz="22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為單位。</a:t>
            </a:r>
            <a:endParaRPr lang="zh-CN" altLang="en-US" sz="22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2444574" y="2453765"/>
            <a:ext cx="427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建築物高度</a:t>
            </a: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· n · k</a:t>
            </a:r>
            <a:b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15.2 cm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×16 ×17</a:t>
            </a:r>
            <a:b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4134.4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</a:p>
          <a:p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41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4DF8B-DBE1-4E3B-A96E-E9EA1249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94925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1390" y="2976407"/>
            <a:ext cx="541567" cy="702032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4655" y="2973498"/>
            <a:ext cx="541567" cy="702032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8562" y="2973498"/>
            <a:ext cx="541567" cy="7020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44720" y="1785189"/>
            <a:ext cx="1887989" cy="978432"/>
            <a:chOff x="1744720" y="1785189"/>
            <a:chExt cx="1887989" cy="978432"/>
          </a:xfrm>
        </p:grpSpPr>
        <p:sp>
          <p:nvSpPr>
            <p:cNvPr id="3" name="矩形: 圆角 2"/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44720" y="1994944"/>
              <a:ext cx="18879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梯級的高度 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</a:t>
              </a:r>
              <a:r>
                <a:rPr lang="en-US" altLang="zh-CN" sz="1600" dirty="0">
                  <a:cs typeface="+mn-ea"/>
                  <a:sym typeface="+mn-lt"/>
                </a:rPr>
                <a:t>) </a:t>
              </a:r>
              <a:br>
                <a:rPr lang="en-US" altLang="zh-CN" sz="1600" dirty="0"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相等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71829" y="1785189"/>
            <a:ext cx="1421905" cy="978432"/>
            <a:chOff x="3871829" y="1785189"/>
            <a:chExt cx="1421905" cy="978432"/>
          </a:xfrm>
        </p:grpSpPr>
        <p:sp>
          <p:nvSpPr>
            <p:cNvPr id="32" name="矩形: 圆角 31"/>
            <p:cNvSpPr/>
            <p:nvPr/>
          </p:nvSpPr>
          <p:spPr>
            <a:xfrm>
              <a:off x="3874627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871829" y="2105128"/>
              <a:ext cx="14219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垂直</a:t>
              </a:r>
              <a:r>
                <a:rPr lang="zh-CN" altLang="en-US" sz="1600" dirty="0">
                  <a:cs typeface="+mn-ea"/>
                  <a:sym typeface="+mn-lt"/>
                </a:rPr>
                <a:t>的階梯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4820" y="1785189"/>
            <a:ext cx="1814944" cy="978432"/>
            <a:chOff x="5624820" y="1785189"/>
            <a:chExt cx="1690576" cy="978432"/>
          </a:xfrm>
        </p:grpSpPr>
        <p:sp>
          <p:nvSpPr>
            <p:cNvPr id="33" name="矩形: 圆角 32"/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624820" y="1976828"/>
              <a:ext cx="16905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每層樓 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</a:t>
              </a:r>
              <a:r>
                <a:rPr lang="en-US" altLang="zh-CN" sz="1600" dirty="0">
                  <a:cs typeface="+mn-ea"/>
                  <a:sym typeface="+mn-lt"/>
                </a:rPr>
                <a:t>) </a:t>
              </a:r>
              <a:r>
                <a:rPr lang="zh-CN" altLang="en-US" sz="1600" dirty="0">
                  <a:cs typeface="+mn-ea"/>
                  <a:sym typeface="+mn-lt"/>
                </a:rPr>
                <a:t>的</a:t>
              </a:r>
              <a:br>
                <a:rPr lang="en-US" altLang="zh-CN" sz="1600" dirty="0">
                  <a:cs typeface="+mn-ea"/>
                  <a:sym typeface="+mn-lt"/>
                </a:rPr>
              </a:br>
              <a:r>
                <a:rPr lang="zh-CN" altLang="en-US" sz="1600" dirty="0">
                  <a:cs typeface="+mn-ea"/>
                  <a:sym typeface="+mn-lt"/>
                </a:rPr>
                <a:t>梯級數目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1600" dirty="0">
                  <a:cs typeface="+mn-ea"/>
                  <a:sym typeface="+mn-lt"/>
                </a:rPr>
                <a:t>)</a:t>
              </a:r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相同</a:t>
              </a:r>
            </a:p>
          </p:txBody>
        </p:sp>
      </p:grpSp>
      <p:sp>
        <p:nvSpPr>
          <p:cNvPr id="31" name="文本框 31">
            <a:extLst>
              <a:ext uri="{FF2B5EF4-FFF2-40B4-BE49-F238E27FC236}">
                <a16:creationId xmlns:a16="http://schemas.microsoft.com/office/drawing/2014/main" id="{5B15E7DF-4263-4404-B136-600ABA2D06EF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問題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中的模型有什麼假設和局限性？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6" name="组合 2">
            <a:extLst>
              <a:ext uri="{FF2B5EF4-FFF2-40B4-BE49-F238E27FC236}">
                <a16:creationId xmlns:a16="http://schemas.microsoft.com/office/drawing/2014/main" id="{985163AF-89DF-43DB-90EE-61353975D079}"/>
              </a:ext>
            </a:extLst>
          </p:cNvPr>
          <p:cNvGrpSpPr/>
          <p:nvPr/>
        </p:nvGrpSpPr>
        <p:grpSpPr>
          <a:xfrm>
            <a:off x="6070222" y="3784965"/>
            <a:ext cx="1369542" cy="824550"/>
            <a:chOff x="2664964" y="1922466"/>
            <a:chExt cx="1369542" cy="824550"/>
          </a:xfrm>
        </p:grpSpPr>
        <p:pic>
          <p:nvPicPr>
            <p:cNvPr id="37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E8C37386-C390-4705-8E6A-B3FC72BAA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CC444066-CD50-4D7E-BF36-CFC52D3992EF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假設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5E7D68-FCFA-4BC7-A976-08A54E0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12068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5109" y="3054066"/>
            <a:ext cx="541567" cy="7020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97291" y="1785189"/>
            <a:ext cx="6278955" cy="1163862"/>
            <a:chOff x="1733263" y="1785189"/>
            <a:chExt cx="1887989" cy="1163862"/>
          </a:xfrm>
        </p:grpSpPr>
        <p:sp>
          <p:nvSpPr>
            <p:cNvPr id="3" name="矩形: 圆角 2"/>
            <p:cNvSpPr/>
            <p:nvPr/>
          </p:nvSpPr>
          <p:spPr>
            <a:xfrm>
              <a:off x="1939879" y="1785189"/>
              <a:ext cx="1448312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33263" y="1994944"/>
              <a:ext cx="18879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00" kern="100" dirty="0">
                  <a:latin typeface="+mn-ea"/>
                  <a:cs typeface="Times New Roman" panose="02020603050405020304" pitchFamily="18" charset="0"/>
                </a:rPr>
                <a:t>這個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模型忽略了延伸到</a:t>
              </a:r>
              <a:r>
                <a:rPr lang="zh-CN" altLang="en-US" sz="1900" kern="100" dirty="0">
                  <a:latin typeface="+mn-ea"/>
                  <a:cs typeface="Times New Roman" panose="02020603050405020304" pitchFamily="18" charset="0"/>
                </a:rPr>
                <a:t>樓梯區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域之外的部分，</a:t>
              </a:r>
              <a:br>
                <a:rPr lang="en-US" altLang="zh-CN" sz="1900" kern="100" dirty="0">
                  <a:effectLst/>
                  <a:latin typeface="+mn-ea"/>
                  <a:cs typeface="Times New Roman" panose="02020603050405020304" pitchFamily="18" charset="0"/>
                </a:rPr>
              </a:b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例如</a:t>
              </a:r>
              <a:r>
                <a:rPr lang="zh-CN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屋</a:t>
              </a:r>
              <a:r>
                <a:rPr lang="zh-CN" altLang="en-US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頂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或</a:t>
              </a:r>
              <a:r>
                <a:rPr lang="zh-CN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其他</a:t>
              </a:r>
              <a:r>
                <a:rPr lang="zh-CN" altLang="en-US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建築</a:t>
              </a:r>
              <a:r>
                <a:rPr lang="zh-CN" altLang="en-US" sz="1900" kern="100" dirty="0">
                  <a:solidFill>
                    <a:srgbClr val="FF0000"/>
                  </a:solidFill>
                  <a:latin typeface="+mn-ea"/>
                  <a:cs typeface="Times New Roman" panose="02020603050405020304" pitchFamily="18" charset="0"/>
                </a:rPr>
                <a:t>組</a:t>
              </a:r>
              <a:r>
                <a:rPr lang="zh-CN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件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。</a:t>
              </a:r>
              <a:endParaRPr lang="en-US" sz="1900" kern="100" dirty="0"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/>
              <a:endParaRPr lang="zh-CN" altLang="en-US" sz="16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1">
            <a:extLst>
              <a:ext uri="{FF2B5EF4-FFF2-40B4-BE49-F238E27FC236}">
                <a16:creationId xmlns:a16="http://schemas.microsoft.com/office/drawing/2014/main" id="{5B15E7DF-4263-4404-B136-600ABA2D06EF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問題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中的模型有什麼假設和局限性？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6" name="组合 2">
            <a:extLst>
              <a:ext uri="{FF2B5EF4-FFF2-40B4-BE49-F238E27FC236}">
                <a16:creationId xmlns:a16="http://schemas.microsoft.com/office/drawing/2014/main" id="{985163AF-89DF-43DB-90EE-61353975D079}"/>
              </a:ext>
            </a:extLst>
          </p:cNvPr>
          <p:cNvGrpSpPr/>
          <p:nvPr/>
        </p:nvGrpSpPr>
        <p:grpSpPr>
          <a:xfrm>
            <a:off x="6070222" y="3784965"/>
            <a:ext cx="1369542" cy="824550"/>
            <a:chOff x="2664964" y="1922466"/>
            <a:chExt cx="1369542" cy="824550"/>
          </a:xfrm>
        </p:grpSpPr>
        <p:pic>
          <p:nvPicPr>
            <p:cNvPr id="37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E8C37386-C390-4705-8E6A-B3FC72BAA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CC444066-CD50-4D7E-BF36-CFC52D3992EF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局限性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99C311-6ACD-4FCF-B23A-392F651A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55346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31" name="Freeform 52"/>
          <p:cNvSpPr/>
          <p:nvPr>
            <p:custDataLst>
              <p:tags r:id="rId1"/>
            </p:custDataLst>
          </p:nvPr>
        </p:nvSpPr>
        <p:spPr bwMode="auto">
          <a:xfrm>
            <a:off x="2034551" y="1453309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2" name="Freeform 56"/>
          <p:cNvSpPr/>
          <p:nvPr>
            <p:custDataLst>
              <p:tags r:id="rId2"/>
            </p:custDataLst>
          </p:nvPr>
        </p:nvSpPr>
        <p:spPr bwMode="auto">
          <a:xfrm>
            <a:off x="2399110" y="2822972"/>
            <a:ext cx="410765" cy="446484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2397998" y="1459792"/>
            <a:ext cx="4581293" cy="128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無法進入的區域：在某些情況下，建築物的某些部分可能是私人區域，無法進行</a:t>
            </a:r>
            <a:r>
              <a:rPr lang="zh-CN" altLang="en-US" dirty="0">
                <a:solidFill>
                  <a:srgbClr val="FF0000"/>
                </a:solidFill>
              </a:rPr>
              <a:t>數算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測量梯級</a:t>
            </a:r>
            <a:r>
              <a:rPr lang="zh-CN" altLang="en-US" dirty="0"/>
              <a:t>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2809874" y="2810833"/>
            <a:ext cx="3993455" cy="128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安全問題：進入建築物的樓梯可能</a:t>
            </a:r>
            <a:r>
              <a:rPr lang="zh-CN" altLang="en-US" dirty="0">
                <a:solidFill>
                  <a:srgbClr val="FF0000"/>
                </a:solidFill>
              </a:rPr>
              <a:t>存在危險</a:t>
            </a:r>
            <a:r>
              <a:rPr lang="zh-CN" altLang="en-US" dirty="0"/>
              <a:t>，尤其是在陌生或不安全的環境中。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580992" y="1451062"/>
            <a:ext cx="3071929" cy="4626854"/>
          </a:xfrm>
          <a:custGeom>
            <a:avLst/>
            <a:gdLst/>
            <a:ahLst/>
            <a:cxnLst/>
            <a:rect l="0" t="0" r="0" b="0"/>
            <a:pathLst>
              <a:path w="3071929" h="4626854">
                <a:moveTo>
                  <a:pt x="0" y="0"/>
                </a:moveTo>
                <a:lnTo>
                  <a:pt x="3071928" y="0"/>
                </a:lnTo>
                <a:lnTo>
                  <a:pt x="3071928" y="4626853"/>
                </a:lnTo>
                <a:lnTo>
                  <a:pt x="0" y="46268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A47BE11B-256A-4196-920D-0E8F1E6EFA40}"/>
              </a:ext>
            </a:extLst>
          </p:cNvPr>
          <p:cNvSpPr txBox="1"/>
          <p:nvPr/>
        </p:nvSpPr>
        <p:spPr>
          <a:xfrm>
            <a:off x="1534968" y="793826"/>
            <a:ext cx="6074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  </a:t>
            </a:r>
            <a:r>
              <a:rPr lang="zh-CN" altLang="en-US" sz="2200" b="1" dirty="0"/>
              <a:t>使用這種建模方法有什麼可能的環境限制？</a:t>
            </a:r>
            <a:endParaRPr lang="zh-CN" altLang="en-US" sz="22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2F98-D32C-4E14-8127-1FA18B0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6666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04079" y="2130727"/>
            <a:ext cx="233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活動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2A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3793140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28950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362253"/>
            <a:ext cx="4255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運用三角形比估算高度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0104C-9217-46B4-8F99-81AEE0DA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27924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6" y="1060300"/>
            <a:ext cx="571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1.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 在圖中，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樹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投下一個</a:t>
            </a:r>
            <a:r>
              <a:rPr lang="en-GB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長的影子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(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)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且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=37°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。假設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，求樹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i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6" name="Canvas 263122235">
            <a:extLst>
              <a:ext uri="{FF2B5EF4-FFF2-40B4-BE49-F238E27FC236}">
                <a16:creationId xmlns:a16="http://schemas.microsoft.com/office/drawing/2014/main" id="{8E979345-31F8-49EF-96B7-971A892F11B1}"/>
              </a:ext>
            </a:extLst>
          </p:cNvPr>
          <p:cNvGrpSpPr/>
          <p:nvPr/>
        </p:nvGrpSpPr>
        <p:grpSpPr>
          <a:xfrm>
            <a:off x="3433126" y="2185825"/>
            <a:ext cx="2277745" cy="1707515"/>
            <a:chOff x="0" y="0"/>
            <a:chExt cx="2277745" cy="17075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147AF-036D-4B80-A713-FF47488240B1}"/>
                </a:ext>
              </a:extLst>
            </p:cNvPr>
            <p:cNvSpPr/>
            <p:nvPr/>
          </p:nvSpPr>
          <p:spPr>
            <a:xfrm>
              <a:off x="0" y="0"/>
              <a:ext cx="2277745" cy="17075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7ED901-A1EF-44AA-B827-B7F23E021A6C}"/>
                </a:ext>
              </a:extLst>
            </p:cNvPr>
            <p:cNvGrpSpPr/>
            <p:nvPr/>
          </p:nvGrpSpPr>
          <p:grpSpPr>
            <a:xfrm>
              <a:off x="124" y="1422"/>
              <a:ext cx="2242525" cy="1671585"/>
              <a:chOff x="1361127" y="1422"/>
              <a:chExt cx="2242525" cy="1671585"/>
            </a:xfrm>
          </p:grpSpPr>
          <p:sp>
            <p:nvSpPr>
              <p:cNvPr id="49" name="Text Box 1590542149">
                <a:extLst>
                  <a:ext uri="{FF2B5EF4-FFF2-40B4-BE49-F238E27FC236}">
                    <a16:creationId xmlns:a16="http://schemas.microsoft.com/office/drawing/2014/main" id="{DCC279DD-3553-4275-A546-E1BFD2650153}"/>
                  </a:ext>
                </a:extLst>
              </p:cNvPr>
              <p:cNvSpPr txBox="1"/>
              <p:nvPr/>
            </p:nvSpPr>
            <p:spPr>
              <a:xfrm>
                <a:off x="2089179" y="1382812"/>
                <a:ext cx="6127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5.63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1836788108">
                <a:extLst>
                  <a:ext uri="{FF2B5EF4-FFF2-40B4-BE49-F238E27FC236}">
                    <a16:creationId xmlns:a16="http://schemas.microsoft.com/office/drawing/2014/main" id="{73FA410E-8B3F-424D-9B96-28A9395DEA44}"/>
                  </a:ext>
                </a:extLst>
              </p:cNvPr>
              <p:cNvSpPr txBox="1"/>
              <p:nvPr/>
            </p:nvSpPr>
            <p:spPr>
              <a:xfrm>
                <a:off x="2946430" y="1342343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1198323513">
                <a:extLst>
                  <a:ext uri="{FF2B5EF4-FFF2-40B4-BE49-F238E27FC236}">
                    <a16:creationId xmlns:a16="http://schemas.microsoft.com/office/drawing/2014/main" id="{460EDC09-B23F-4D58-A767-230788796B08}"/>
                  </a:ext>
                </a:extLst>
              </p:cNvPr>
              <p:cNvSpPr txBox="1"/>
              <p:nvPr/>
            </p:nvSpPr>
            <p:spPr>
              <a:xfrm>
                <a:off x="1361127" y="130837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002679972">
                <a:extLst>
                  <a:ext uri="{FF2B5EF4-FFF2-40B4-BE49-F238E27FC236}">
                    <a16:creationId xmlns:a16="http://schemas.microsoft.com/office/drawing/2014/main" id="{F780CAB4-646E-4DDA-BE7C-D702F155F70E}"/>
                  </a:ext>
                </a:extLst>
              </p:cNvPr>
              <p:cNvSpPr txBox="1"/>
              <p:nvPr/>
            </p:nvSpPr>
            <p:spPr>
              <a:xfrm>
                <a:off x="2942740" y="1422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3" name="Graphic 1" descr="Fir tree outline">
                <a:extLst>
                  <a:ext uri="{FF2B5EF4-FFF2-40B4-BE49-F238E27FC236}">
                    <a16:creationId xmlns:a16="http://schemas.microsoft.com/office/drawing/2014/main" id="{945FEC23-D16F-4F49-A2B6-8E05FC79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54632" y="219870"/>
                <a:ext cx="1049020" cy="1248410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817CAD-F176-4418-AF98-5FBCDCE69C0A}"/>
                  </a:ext>
                </a:extLst>
              </p:cNvPr>
              <p:cNvCxnSpPr/>
              <p:nvPr/>
            </p:nvCxnSpPr>
            <p:spPr>
              <a:xfrm>
                <a:off x="3078015" y="268427"/>
                <a:ext cx="0" cy="114062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4915B90-8C17-4354-8507-E51420173CEA}"/>
                  </a:ext>
                </a:extLst>
              </p:cNvPr>
              <p:cNvSpPr/>
              <p:nvPr/>
            </p:nvSpPr>
            <p:spPr>
              <a:xfrm>
                <a:off x="1444196" y="1210789"/>
                <a:ext cx="392687" cy="392687"/>
              </a:xfrm>
              <a:prstGeom prst="arc">
                <a:avLst>
                  <a:gd name="adj1" fmla="val 19121855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Text Box 1504316427">
                <a:extLst>
                  <a:ext uri="{FF2B5EF4-FFF2-40B4-BE49-F238E27FC236}">
                    <a16:creationId xmlns:a16="http://schemas.microsoft.com/office/drawing/2014/main" id="{ED8FA3A5-4334-4953-A369-56BEEDA2D97A}"/>
                  </a:ext>
                </a:extLst>
              </p:cNvPr>
              <p:cNvSpPr txBox="1"/>
              <p:nvPr/>
            </p:nvSpPr>
            <p:spPr>
              <a:xfrm>
                <a:off x="1781254" y="1150698"/>
                <a:ext cx="56515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41A22F-067A-4D3F-B5BF-681CAD144CBC}"/>
                  </a:ext>
                </a:extLst>
              </p:cNvPr>
              <p:cNvCxnSpPr/>
              <p:nvPr/>
            </p:nvCxnSpPr>
            <p:spPr>
              <a:xfrm flipH="1">
                <a:off x="1631478" y="262231"/>
                <a:ext cx="1451610" cy="114363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62C8DD-2218-435C-B236-145EEB033233}"/>
                  </a:ext>
                </a:extLst>
              </p:cNvPr>
              <p:cNvCxnSpPr/>
              <p:nvPr/>
            </p:nvCxnSpPr>
            <p:spPr>
              <a:xfrm>
                <a:off x="1618190" y="1411018"/>
                <a:ext cx="14700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0591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46" name="Canvas 263122235">
            <a:extLst>
              <a:ext uri="{FF2B5EF4-FFF2-40B4-BE49-F238E27FC236}">
                <a16:creationId xmlns:a16="http://schemas.microsoft.com/office/drawing/2014/main" id="{8E979345-31F8-49EF-96B7-971A892F11B1}"/>
              </a:ext>
            </a:extLst>
          </p:cNvPr>
          <p:cNvGrpSpPr/>
          <p:nvPr/>
        </p:nvGrpSpPr>
        <p:grpSpPr>
          <a:xfrm>
            <a:off x="5166236" y="2185825"/>
            <a:ext cx="2277745" cy="1707515"/>
            <a:chOff x="0" y="0"/>
            <a:chExt cx="2277745" cy="17075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147AF-036D-4B80-A713-FF47488240B1}"/>
                </a:ext>
              </a:extLst>
            </p:cNvPr>
            <p:cNvSpPr/>
            <p:nvPr/>
          </p:nvSpPr>
          <p:spPr>
            <a:xfrm>
              <a:off x="0" y="0"/>
              <a:ext cx="2277745" cy="17075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7ED901-A1EF-44AA-B827-B7F23E021A6C}"/>
                </a:ext>
              </a:extLst>
            </p:cNvPr>
            <p:cNvGrpSpPr/>
            <p:nvPr/>
          </p:nvGrpSpPr>
          <p:grpSpPr>
            <a:xfrm>
              <a:off x="124" y="1422"/>
              <a:ext cx="2242525" cy="1671585"/>
              <a:chOff x="1361127" y="1422"/>
              <a:chExt cx="2242525" cy="1671585"/>
            </a:xfrm>
          </p:grpSpPr>
          <p:sp>
            <p:nvSpPr>
              <p:cNvPr id="49" name="Text Box 1590542149">
                <a:extLst>
                  <a:ext uri="{FF2B5EF4-FFF2-40B4-BE49-F238E27FC236}">
                    <a16:creationId xmlns:a16="http://schemas.microsoft.com/office/drawing/2014/main" id="{DCC279DD-3553-4275-A546-E1BFD2650153}"/>
                  </a:ext>
                </a:extLst>
              </p:cNvPr>
              <p:cNvSpPr txBox="1"/>
              <p:nvPr/>
            </p:nvSpPr>
            <p:spPr>
              <a:xfrm>
                <a:off x="2089179" y="1382812"/>
                <a:ext cx="6127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5.63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1836788108">
                <a:extLst>
                  <a:ext uri="{FF2B5EF4-FFF2-40B4-BE49-F238E27FC236}">
                    <a16:creationId xmlns:a16="http://schemas.microsoft.com/office/drawing/2014/main" id="{73FA410E-8B3F-424D-9B96-28A9395DEA44}"/>
                  </a:ext>
                </a:extLst>
              </p:cNvPr>
              <p:cNvSpPr txBox="1"/>
              <p:nvPr/>
            </p:nvSpPr>
            <p:spPr>
              <a:xfrm>
                <a:off x="2946430" y="1342343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1198323513">
                <a:extLst>
                  <a:ext uri="{FF2B5EF4-FFF2-40B4-BE49-F238E27FC236}">
                    <a16:creationId xmlns:a16="http://schemas.microsoft.com/office/drawing/2014/main" id="{460EDC09-B23F-4D58-A767-230788796B08}"/>
                  </a:ext>
                </a:extLst>
              </p:cNvPr>
              <p:cNvSpPr txBox="1"/>
              <p:nvPr/>
            </p:nvSpPr>
            <p:spPr>
              <a:xfrm>
                <a:off x="1361127" y="130837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002679972">
                <a:extLst>
                  <a:ext uri="{FF2B5EF4-FFF2-40B4-BE49-F238E27FC236}">
                    <a16:creationId xmlns:a16="http://schemas.microsoft.com/office/drawing/2014/main" id="{F780CAB4-646E-4DDA-BE7C-D702F155F70E}"/>
                  </a:ext>
                </a:extLst>
              </p:cNvPr>
              <p:cNvSpPr txBox="1"/>
              <p:nvPr/>
            </p:nvSpPr>
            <p:spPr>
              <a:xfrm>
                <a:off x="2942740" y="1422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3" name="Graphic 1" descr="Fir tree outline">
                <a:extLst>
                  <a:ext uri="{FF2B5EF4-FFF2-40B4-BE49-F238E27FC236}">
                    <a16:creationId xmlns:a16="http://schemas.microsoft.com/office/drawing/2014/main" id="{945FEC23-D16F-4F49-A2B6-8E05FC79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54632" y="219870"/>
                <a:ext cx="1049020" cy="1248410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817CAD-F176-4418-AF98-5FBCDCE69C0A}"/>
                  </a:ext>
                </a:extLst>
              </p:cNvPr>
              <p:cNvCxnSpPr/>
              <p:nvPr/>
            </p:nvCxnSpPr>
            <p:spPr>
              <a:xfrm>
                <a:off x="3078015" y="268427"/>
                <a:ext cx="0" cy="114062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4915B90-8C17-4354-8507-E51420173CEA}"/>
                  </a:ext>
                </a:extLst>
              </p:cNvPr>
              <p:cNvSpPr/>
              <p:nvPr/>
            </p:nvSpPr>
            <p:spPr>
              <a:xfrm>
                <a:off x="1444196" y="1210789"/>
                <a:ext cx="392687" cy="392687"/>
              </a:xfrm>
              <a:prstGeom prst="arc">
                <a:avLst>
                  <a:gd name="adj1" fmla="val 19121855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Text Box 1504316427">
                <a:extLst>
                  <a:ext uri="{FF2B5EF4-FFF2-40B4-BE49-F238E27FC236}">
                    <a16:creationId xmlns:a16="http://schemas.microsoft.com/office/drawing/2014/main" id="{ED8FA3A5-4334-4953-A369-56BEEDA2D97A}"/>
                  </a:ext>
                </a:extLst>
              </p:cNvPr>
              <p:cNvSpPr txBox="1"/>
              <p:nvPr/>
            </p:nvSpPr>
            <p:spPr>
              <a:xfrm>
                <a:off x="1781254" y="1150698"/>
                <a:ext cx="56515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41A22F-067A-4D3F-B5BF-681CAD144CBC}"/>
                  </a:ext>
                </a:extLst>
              </p:cNvPr>
              <p:cNvCxnSpPr/>
              <p:nvPr/>
            </p:nvCxnSpPr>
            <p:spPr>
              <a:xfrm flipH="1">
                <a:off x="1631478" y="262231"/>
                <a:ext cx="1451610" cy="114363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62C8DD-2218-435C-B236-145EEB033233}"/>
                  </a:ext>
                </a:extLst>
              </p:cNvPr>
              <p:cNvCxnSpPr/>
              <p:nvPr/>
            </p:nvCxnSpPr>
            <p:spPr>
              <a:xfrm>
                <a:off x="1618190" y="1411018"/>
                <a:ext cx="14700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CA1095-AABC-43DE-BF96-7FC3EA1A3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28371"/>
              </p:ext>
            </p:extLst>
          </p:nvPr>
        </p:nvGraphicFramePr>
        <p:xfrm>
          <a:off x="2433503" y="2488655"/>
          <a:ext cx="2406394" cy="137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4912" imgH="857191" progId="Equation.DSMT4">
                  <p:embed/>
                </p:oleObj>
              </mc:Choice>
              <mc:Fallback>
                <p:oleObj name="Equation" r:id="rId8" imgW="1504912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3503" y="2488655"/>
                        <a:ext cx="2406394" cy="137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31">
            <a:extLst>
              <a:ext uri="{FF2B5EF4-FFF2-40B4-BE49-F238E27FC236}">
                <a16:creationId xmlns:a16="http://schemas.microsoft.com/office/drawing/2014/main" id="{F5B4B9ED-47DA-404A-A865-DD3BFA8A8CF6}"/>
              </a:ext>
            </a:extLst>
          </p:cNvPr>
          <p:cNvSpPr txBox="1"/>
          <p:nvPr/>
        </p:nvSpPr>
        <p:spPr>
          <a:xfrm>
            <a:off x="2255679" y="2061689"/>
            <a:ext cx="111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058F-3773-469F-9AD0-8F9E196A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5" name="文本框 31">
            <a:extLst>
              <a:ext uri="{FF2B5EF4-FFF2-40B4-BE49-F238E27FC236}">
                <a16:creationId xmlns:a16="http://schemas.microsoft.com/office/drawing/2014/main" id="{B4323932-868E-4D09-9092-AF486ADF21D1}"/>
              </a:ext>
            </a:extLst>
          </p:cNvPr>
          <p:cNvSpPr txBox="1"/>
          <p:nvPr/>
        </p:nvSpPr>
        <p:spPr>
          <a:xfrm>
            <a:off x="1714756" y="1060300"/>
            <a:ext cx="571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1.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 在圖中，</a:t>
            </a:r>
            <a:r>
              <a:rPr lang="zh-CN" altLang="en-US" sz="2000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樹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投下一個</a:t>
            </a:r>
            <a:r>
              <a:rPr lang="en-GB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長的影子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(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)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且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=37°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。假設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，求樹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i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98643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618639" y="931587"/>
            <a:ext cx="5938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2.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在圖中，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一位學生站在點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3E3A39"/>
                </a:solidFill>
              </a:rPr>
              <a:t>，距離樹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3E3A39"/>
                </a:solidFill>
              </a:rPr>
              <a:t>有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8.45 m</a:t>
            </a:r>
            <a:r>
              <a:rPr lang="zh-CN" altLang="en-US" sz="2000" b="1" dirty="0">
                <a:solidFill>
                  <a:srgbClr val="3E3A39"/>
                </a:solidFill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</a:rPr>
            </a:br>
            <a:r>
              <a:rPr lang="en-US" altLang="zh-CN" sz="2000" b="1" dirty="0">
                <a:solidFill>
                  <a:srgbClr val="3E3A39"/>
                </a:solidFill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</a:rPr>
              <a:t>已知他的視線水平高於地面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他發現從他的眼睛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3E3A39"/>
                </a:solidFill>
              </a:rPr>
              <a:t>到樹頂部的仰角是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26.7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求樹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F8B4A-95A2-4D16-900F-4175AF058084}"/>
              </a:ext>
            </a:extLst>
          </p:cNvPr>
          <p:cNvGrpSpPr/>
          <p:nvPr/>
        </p:nvGrpSpPr>
        <p:grpSpPr>
          <a:xfrm>
            <a:off x="2711450" y="2338829"/>
            <a:ext cx="3625551" cy="2189162"/>
            <a:chOff x="1545032" y="87883"/>
            <a:chExt cx="2666404" cy="1583937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9D675961-0FD3-4602-BDBB-D345F3374DA6}"/>
                </a:ext>
              </a:extLst>
            </p:cNvPr>
            <p:cNvSpPr txBox="1"/>
            <p:nvPr/>
          </p:nvSpPr>
          <p:spPr>
            <a:xfrm>
              <a:off x="2618735" y="1355067"/>
              <a:ext cx="612775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8.45 m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0E21AFC0-6B47-4D17-BCFB-09DE30DE5CFA}"/>
                </a:ext>
              </a:extLst>
            </p:cNvPr>
            <p:cNvSpPr txBox="1"/>
            <p:nvPr/>
          </p:nvSpPr>
          <p:spPr>
            <a:xfrm>
              <a:off x="3580075" y="1366383"/>
              <a:ext cx="30416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744FDDA-E7CA-4696-B93C-3CC6FA3870A2}"/>
                </a:ext>
              </a:extLst>
            </p:cNvPr>
            <p:cNvSpPr txBox="1"/>
            <p:nvPr/>
          </p:nvSpPr>
          <p:spPr>
            <a:xfrm>
              <a:off x="3582172" y="87883"/>
              <a:ext cx="29146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3" name="Graphic 1" descr="Fir tree outline">
              <a:extLst>
                <a:ext uri="{FF2B5EF4-FFF2-40B4-BE49-F238E27FC236}">
                  <a16:creationId xmlns:a16="http://schemas.microsoft.com/office/drawing/2014/main" id="{95C6853F-D6E2-4493-BF61-BDB45728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416" y="205839"/>
              <a:ext cx="1049020" cy="124841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5060D3-B675-46B1-BDB8-AD08C1B0E3E5}"/>
                </a:ext>
              </a:extLst>
            </p:cNvPr>
            <p:cNvCxnSpPr/>
            <p:nvPr/>
          </p:nvCxnSpPr>
          <p:spPr>
            <a:xfrm>
              <a:off x="3685739" y="268597"/>
              <a:ext cx="0" cy="11406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9F77FAC7-3F7A-46E2-9BF0-CA367AEE9700}"/>
                </a:ext>
              </a:extLst>
            </p:cNvPr>
            <p:cNvSpPr txBox="1"/>
            <p:nvPr/>
          </p:nvSpPr>
          <p:spPr>
            <a:xfrm>
              <a:off x="1545032" y="1125093"/>
              <a:ext cx="61277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1.53 m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D63F294F-8B2F-4474-8549-4B804E801FF6}"/>
                </a:ext>
              </a:extLst>
            </p:cNvPr>
            <p:cNvSpPr txBox="1"/>
            <p:nvPr/>
          </p:nvSpPr>
          <p:spPr>
            <a:xfrm>
              <a:off x="1892326" y="887037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FDC3C1FA-AE9E-4415-BDB6-311EF2569762}"/>
                </a:ext>
              </a:extLst>
            </p:cNvPr>
            <p:cNvSpPr txBox="1"/>
            <p:nvPr/>
          </p:nvSpPr>
          <p:spPr>
            <a:xfrm>
              <a:off x="1891824" y="1366241"/>
              <a:ext cx="282575" cy="3055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A4099B-3747-4718-8049-E4C14870C489}"/>
                </a:ext>
              </a:extLst>
            </p:cNvPr>
            <p:cNvGrpSpPr/>
            <p:nvPr/>
          </p:nvGrpSpPr>
          <p:grpSpPr>
            <a:xfrm>
              <a:off x="1967353" y="1059191"/>
              <a:ext cx="130049" cy="333529"/>
              <a:chOff x="3078726" y="748941"/>
              <a:chExt cx="280665" cy="719927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FC9659F-218E-4567-8579-0D2585ACE5F2}"/>
                  </a:ext>
                </a:extLst>
              </p:cNvPr>
              <p:cNvSpPr/>
              <p:nvPr/>
            </p:nvSpPr>
            <p:spPr>
              <a:xfrm>
                <a:off x="3155019" y="981380"/>
                <a:ext cx="129804" cy="487488"/>
              </a:xfrm>
              <a:custGeom>
                <a:avLst/>
                <a:gdLst>
                  <a:gd name="connsiteX0" fmla="*/ 0 w 129804"/>
                  <a:gd name="connsiteY0" fmla="*/ 2885 h 487488"/>
                  <a:gd name="connsiteX1" fmla="*/ 0 w 129804"/>
                  <a:gd name="connsiteY1" fmla="*/ 487488 h 487488"/>
                  <a:gd name="connsiteX2" fmla="*/ 129804 w 129804"/>
                  <a:gd name="connsiteY2" fmla="*/ 487488 h 487488"/>
                  <a:gd name="connsiteX3" fmla="*/ 129804 w 129804"/>
                  <a:gd name="connsiteY3" fmla="*/ 0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804" h="487488">
                    <a:moveTo>
                      <a:pt x="0" y="2885"/>
                    </a:moveTo>
                    <a:lnTo>
                      <a:pt x="0" y="487488"/>
                    </a:lnTo>
                    <a:lnTo>
                      <a:pt x="129804" y="487488"/>
                    </a:lnTo>
                    <a:lnTo>
                      <a:pt x="129804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ECC5D88-6D42-4637-8E02-36F4CF18CA98}"/>
                  </a:ext>
                </a:extLst>
              </p:cNvPr>
              <p:cNvSpPr/>
              <p:nvPr/>
            </p:nvSpPr>
            <p:spPr>
              <a:xfrm>
                <a:off x="3219749" y="1194837"/>
                <a:ext cx="0" cy="274031"/>
              </a:xfrm>
              <a:custGeom>
                <a:avLst/>
                <a:gdLst>
                  <a:gd name="connsiteX0" fmla="*/ 0 w 0"/>
                  <a:gd name="connsiteY0" fmla="*/ 0 h 274031"/>
                  <a:gd name="connsiteX1" fmla="*/ 0 w 0"/>
                  <a:gd name="connsiteY1" fmla="*/ 274031 h 27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74031">
                    <a:moveTo>
                      <a:pt x="0" y="0"/>
                    </a:moveTo>
                    <a:lnTo>
                      <a:pt x="0" y="274031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401EB3E-5E33-413E-A1D8-8A66EF0B8CAC}"/>
                  </a:ext>
                </a:extLst>
              </p:cNvPr>
              <p:cNvGrpSpPr/>
              <p:nvPr/>
            </p:nvGrpSpPr>
            <p:grpSpPr>
              <a:xfrm>
                <a:off x="3078726" y="889074"/>
                <a:ext cx="280665" cy="286804"/>
                <a:chOff x="3078726" y="889074"/>
                <a:chExt cx="280665" cy="286804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4C647C0-F31F-49E1-8CC8-01708D14C5FD}"/>
                    </a:ext>
                  </a:extLst>
                </p:cNvPr>
                <p:cNvSpPr/>
                <p:nvPr/>
              </p:nvSpPr>
              <p:spPr>
                <a:xfrm>
                  <a:off x="3078726" y="889074"/>
                  <a:ext cx="143307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8557D64-40BD-411A-9E73-EE954A070A1D}"/>
                    </a:ext>
                  </a:extLst>
                </p:cNvPr>
                <p:cNvSpPr/>
                <p:nvPr/>
              </p:nvSpPr>
              <p:spPr>
                <a:xfrm flipH="1">
                  <a:off x="3215391" y="889265"/>
                  <a:ext cx="144000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F483043-2AB6-46E0-8318-EED7416F09C0}"/>
                  </a:ext>
                </a:extLst>
              </p:cNvPr>
              <p:cNvSpPr/>
              <p:nvPr/>
            </p:nvSpPr>
            <p:spPr>
              <a:xfrm>
                <a:off x="3158207" y="748941"/>
                <a:ext cx="124035" cy="124035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A7637C-6CB5-4DBE-8D12-A41958565CBA}"/>
                </a:ext>
              </a:extLst>
            </p:cNvPr>
            <p:cNvCxnSpPr/>
            <p:nvPr/>
          </p:nvCxnSpPr>
          <p:spPr>
            <a:xfrm>
              <a:off x="2030541" y="1082870"/>
              <a:ext cx="0" cy="306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EA63AA-D233-49C0-BFBB-72ED5E2DC82E}"/>
                </a:ext>
              </a:extLst>
            </p:cNvPr>
            <p:cNvCxnSpPr/>
            <p:nvPr/>
          </p:nvCxnSpPr>
          <p:spPr>
            <a:xfrm flipH="1">
              <a:off x="1781299" y="1395567"/>
              <a:ext cx="22143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D0A491-61CF-410F-AC86-520A4E8A1FF0}"/>
                </a:ext>
              </a:extLst>
            </p:cNvPr>
            <p:cNvCxnSpPr/>
            <p:nvPr/>
          </p:nvCxnSpPr>
          <p:spPr>
            <a:xfrm flipH="1">
              <a:off x="2032929" y="253713"/>
              <a:ext cx="1656000" cy="82800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9432BD-C102-4DA7-AA53-D356818731EB}"/>
                </a:ext>
              </a:extLst>
            </p:cNvPr>
            <p:cNvSpPr/>
            <p:nvPr/>
          </p:nvSpPr>
          <p:spPr>
            <a:xfrm flipH="1">
              <a:off x="2036852" y="1284730"/>
              <a:ext cx="126000" cy="10800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3670EF-F80D-4A8F-B581-563DFCDBAEA6}"/>
                </a:ext>
              </a:extLst>
            </p:cNvPr>
            <p:cNvSpPr/>
            <p:nvPr/>
          </p:nvSpPr>
          <p:spPr>
            <a:xfrm>
              <a:off x="3558144" y="1284747"/>
              <a:ext cx="125730" cy="10795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199207-540B-4744-9C49-1A0387A4F302}"/>
                </a:ext>
              </a:extLst>
            </p:cNvPr>
            <p:cNvCxnSpPr/>
            <p:nvPr/>
          </p:nvCxnSpPr>
          <p:spPr>
            <a:xfrm flipH="1">
              <a:off x="2032709" y="1085836"/>
              <a:ext cx="35935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92767E1-36A4-44EE-BBC5-296218B9642F}"/>
                </a:ext>
              </a:extLst>
            </p:cNvPr>
            <p:cNvSpPr/>
            <p:nvPr/>
          </p:nvSpPr>
          <p:spPr>
            <a:xfrm rot="616372">
              <a:off x="2014941" y="897138"/>
              <a:ext cx="308848" cy="308695"/>
            </a:xfrm>
            <a:prstGeom prst="arc">
              <a:avLst>
                <a:gd name="adj1" fmla="val 18748523"/>
                <a:gd name="adj2" fmla="val 126021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17B1DB34-A77A-447C-8E9E-1BAB1ADFF5E9}"/>
                </a:ext>
              </a:extLst>
            </p:cNvPr>
            <p:cNvSpPr txBox="1"/>
            <p:nvPr/>
          </p:nvSpPr>
          <p:spPr>
            <a:xfrm>
              <a:off x="2287958" y="831485"/>
              <a:ext cx="565150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74E8B-E030-46D2-845B-EDF6731D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96D545-32DF-4F32-A5EF-3598CDFF0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94927"/>
              </p:ext>
            </p:extLst>
          </p:nvPr>
        </p:nvGraphicFramePr>
        <p:xfrm>
          <a:off x="3812792" y="3496020"/>
          <a:ext cx="381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268" imgH="181447" progId="Equation.DSMT4">
                  <p:embed/>
                </p:oleObj>
              </mc:Choice>
              <mc:Fallback>
                <p:oleObj name="Equation" r:id="rId8" imgW="381268" imgH="181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2792" y="3496020"/>
                        <a:ext cx="3810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39657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F8B4A-95A2-4D16-900F-4175AF058084}"/>
              </a:ext>
            </a:extLst>
          </p:cNvPr>
          <p:cNvGrpSpPr/>
          <p:nvPr/>
        </p:nvGrpSpPr>
        <p:grpSpPr>
          <a:xfrm>
            <a:off x="2759223" y="233726"/>
            <a:ext cx="3625551" cy="2189162"/>
            <a:chOff x="1545032" y="87883"/>
            <a:chExt cx="2666404" cy="1583937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9D675961-0FD3-4602-BDBB-D345F3374DA6}"/>
                </a:ext>
              </a:extLst>
            </p:cNvPr>
            <p:cNvSpPr txBox="1"/>
            <p:nvPr/>
          </p:nvSpPr>
          <p:spPr>
            <a:xfrm>
              <a:off x="2618735" y="1355067"/>
              <a:ext cx="612775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8.45 m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0E21AFC0-6B47-4D17-BCFB-09DE30DE5CFA}"/>
                </a:ext>
              </a:extLst>
            </p:cNvPr>
            <p:cNvSpPr txBox="1"/>
            <p:nvPr/>
          </p:nvSpPr>
          <p:spPr>
            <a:xfrm>
              <a:off x="3580075" y="1366383"/>
              <a:ext cx="30416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744FDDA-E7CA-4696-B93C-3CC6FA3870A2}"/>
                </a:ext>
              </a:extLst>
            </p:cNvPr>
            <p:cNvSpPr txBox="1"/>
            <p:nvPr/>
          </p:nvSpPr>
          <p:spPr>
            <a:xfrm>
              <a:off x="3582172" y="87883"/>
              <a:ext cx="29146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3" name="Graphic 1" descr="Fir tree outline">
              <a:extLst>
                <a:ext uri="{FF2B5EF4-FFF2-40B4-BE49-F238E27FC236}">
                  <a16:creationId xmlns:a16="http://schemas.microsoft.com/office/drawing/2014/main" id="{95C6853F-D6E2-4493-BF61-BDB45728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416" y="205839"/>
              <a:ext cx="1049020" cy="124841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5060D3-B675-46B1-BDB8-AD08C1B0E3E5}"/>
                </a:ext>
              </a:extLst>
            </p:cNvPr>
            <p:cNvCxnSpPr/>
            <p:nvPr/>
          </p:nvCxnSpPr>
          <p:spPr>
            <a:xfrm>
              <a:off x="3685739" y="268597"/>
              <a:ext cx="0" cy="11406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9F77FAC7-3F7A-46E2-9BF0-CA367AEE9700}"/>
                </a:ext>
              </a:extLst>
            </p:cNvPr>
            <p:cNvSpPr txBox="1"/>
            <p:nvPr/>
          </p:nvSpPr>
          <p:spPr>
            <a:xfrm>
              <a:off x="1545032" y="1125093"/>
              <a:ext cx="61277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1.53 m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D63F294F-8B2F-4474-8549-4B804E801FF6}"/>
                </a:ext>
              </a:extLst>
            </p:cNvPr>
            <p:cNvSpPr txBox="1"/>
            <p:nvPr/>
          </p:nvSpPr>
          <p:spPr>
            <a:xfrm>
              <a:off x="1892326" y="887037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FDC3C1FA-AE9E-4415-BDB6-311EF2569762}"/>
                </a:ext>
              </a:extLst>
            </p:cNvPr>
            <p:cNvSpPr txBox="1"/>
            <p:nvPr/>
          </p:nvSpPr>
          <p:spPr>
            <a:xfrm>
              <a:off x="1891824" y="1366241"/>
              <a:ext cx="282575" cy="3055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A4099B-3747-4718-8049-E4C14870C489}"/>
                </a:ext>
              </a:extLst>
            </p:cNvPr>
            <p:cNvGrpSpPr/>
            <p:nvPr/>
          </p:nvGrpSpPr>
          <p:grpSpPr>
            <a:xfrm>
              <a:off x="1967353" y="1059191"/>
              <a:ext cx="130049" cy="333529"/>
              <a:chOff x="3078726" y="748941"/>
              <a:chExt cx="280665" cy="719927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FC9659F-218E-4567-8579-0D2585ACE5F2}"/>
                  </a:ext>
                </a:extLst>
              </p:cNvPr>
              <p:cNvSpPr/>
              <p:nvPr/>
            </p:nvSpPr>
            <p:spPr>
              <a:xfrm>
                <a:off x="3155019" y="981380"/>
                <a:ext cx="129804" cy="487488"/>
              </a:xfrm>
              <a:custGeom>
                <a:avLst/>
                <a:gdLst>
                  <a:gd name="connsiteX0" fmla="*/ 0 w 129804"/>
                  <a:gd name="connsiteY0" fmla="*/ 2885 h 487488"/>
                  <a:gd name="connsiteX1" fmla="*/ 0 w 129804"/>
                  <a:gd name="connsiteY1" fmla="*/ 487488 h 487488"/>
                  <a:gd name="connsiteX2" fmla="*/ 129804 w 129804"/>
                  <a:gd name="connsiteY2" fmla="*/ 487488 h 487488"/>
                  <a:gd name="connsiteX3" fmla="*/ 129804 w 129804"/>
                  <a:gd name="connsiteY3" fmla="*/ 0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804" h="487488">
                    <a:moveTo>
                      <a:pt x="0" y="2885"/>
                    </a:moveTo>
                    <a:lnTo>
                      <a:pt x="0" y="487488"/>
                    </a:lnTo>
                    <a:lnTo>
                      <a:pt x="129804" y="487488"/>
                    </a:lnTo>
                    <a:lnTo>
                      <a:pt x="129804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ECC5D88-6D42-4637-8E02-36F4CF18CA98}"/>
                  </a:ext>
                </a:extLst>
              </p:cNvPr>
              <p:cNvSpPr/>
              <p:nvPr/>
            </p:nvSpPr>
            <p:spPr>
              <a:xfrm>
                <a:off x="3219749" y="1194837"/>
                <a:ext cx="0" cy="274031"/>
              </a:xfrm>
              <a:custGeom>
                <a:avLst/>
                <a:gdLst>
                  <a:gd name="connsiteX0" fmla="*/ 0 w 0"/>
                  <a:gd name="connsiteY0" fmla="*/ 0 h 274031"/>
                  <a:gd name="connsiteX1" fmla="*/ 0 w 0"/>
                  <a:gd name="connsiteY1" fmla="*/ 274031 h 27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74031">
                    <a:moveTo>
                      <a:pt x="0" y="0"/>
                    </a:moveTo>
                    <a:lnTo>
                      <a:pt x="0" y="274031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401EB3E-5E33-413E-A1D8-8A66EF0B8CAC}"/>
                  </a:ext>
                </a:extLst>
              </p:cNvPr>
              <p:cNvGrpSpPr/>
              <p:nvPr/>
            </p:nvGrpSpPr>
            <p:grpSpPr>
              <a:xfrm>
                <a:off x="3078726" y="889074"/>
                <a:ext cx="280665" cy="286804"/>
                <a:chOff x="3078726" y="889074"/>
                <a:chExt cx="280665" cy="286804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4C647C0-F31F-49E1-8CC8-01708D14C5FD}"/>
                    </a:ext>
                  </a:extLst>
                </p:cNvPr>
                <p:cNvSpPr/>
                <p:nvPr/>
              </p:nvSpPr>
              <p:spPr>
                <a:xfrm>
                  <a:off x="3078726" y="889074"/>
                  <a:ext cx="143307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8557D64-40BD-411A-9E73-EE954A070A1D}"/>
                    </a:ext>
                  </a:extLst>
                </p:cNvPr>
                <p:cNvSpPr/>
                <p:nvPr/>
              </p:nvSpPr>
              <p:spPr>
                <a:xfrm flipH="1">
                  <a:off x="3215391" y="889265"/>
                  <a:ext cx="144000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F483043-2AB6-46E0-8318-EED7416F09C0}"/>
                  </a:ext>
                </a:extLst>
              </p:cNvPr>
              <p:cNvSpPr/>
              <p:nvPr/>
            </p:nvSpPr>
            <p:spPr>
              <a:xfrm>
                <a:off x="3158207" y="748941"/>
                <a:ext cx="124035" cy="124035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A7637C-6CB5-4DBE-8D12-A41958565CBA}"/>
                </a:ext>
              </a:extLst>
            </p:cNvPr>
            <p:cNvCxnSpPr/>
            <p:nvPr/>
          </p:nvCxnSpPr>
          <p:spPr>
            <a:xfrm>
              <a:off x="2030541" y="1082870"/>
              <a:ext cx="0" cy="306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EA63AA-D233-49C0-BFBB-72ED5E2DC82E}"/>
                </a:ext>
              </a:extLst>
            </p:cNvPr>
            <p:cNvCxnSpPr/>
            <p:nvPr/>
          </p:nvCxnSpPr>
          <p:spPr>
            <a:xfrm flipH="1">
              <a:off x="1781299" y="1395567"/>
              <a:ext cx="22143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D0A491-61CF-410F-AC86-520A4E8A1FF0}"/>
                </a:ext>
              </a:extLst>
            </p:cNvPr>
            <p:cNvCxnSpPr/>
            <p:nvPr/>
          </p:nvCxnSpPr>
          <p:spPr>
            <a:xfrm flipH="1">
              <a:off x="2032929" y="253713"/>
              <a:ext cx="1656000" cy="82800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9432BD-C102-4DA7-AA53-D356818731EB}"/>
                </a:ext>
              </a:extLst>
            </p:cNvPr>
            <p:cNvSpPr/>
            <p:nvPr/>
          </p:nvSpPr>
          <p:spPr>
            <a:xfrm flipH="1">
              <a:off x="2036852" y="1284730"/>
              <a:ext cx="126000" cy="10800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3670EF-F80D-4A8F-B581-563DFCDBAEA6}"/>
                </a:ext>
              </a:extLst>
            </p:cNvPr>
            <p:cNvSpPr/>
            <p:nvPr/>
          </p:nvSpPr>
          <p:spPr>
            <a:xfrm>
              <a:off x="3558144" y="1284747"/>
              <a:ext cx="125730" cy="10795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199207-540B-4744-9C49-1A0387A4F302}"/>
                </a:ext>
              </a:extLst>
            </p:cNvPr>
            <p:cNvCxnSpPr/>
            <p:nvPr/>
          </p:nvCxnSpPr>
          <p:spPr>
            <a:xfrm flipH="1">
              <a:off x="2032709" y="1085836"/>
              <a:ext cx="35935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92767E1-36A4-44EE-BBC5-296218B9642F}"/>
                </a:ext>
              </a:extLst>
            </p:cNvPr>
            <p:cNvSpPr/>
            <p:nvPr/>
          </p:nvSpPr>
          <p:spPr>
            <a:xfrm rot="616372">
              <a:off x="2014941" y="897138"/>
              <a:ext cx="308848" cy="308695"/>
            </a:xfrm>
            <a:prstGeom prst="arc">
              <a:avLst>
                <a:gd name="adj1" fmla="val 18748523"/>
                <a:gd name="adj2" fmla="val 126021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17B1DB34-A77A-447C-8E9E-1BAB1ADFF5E9}"/>
                </a:ext>
              </a:extLst>
            </p:cNvPr>
            <p:cNvSpPr txBox="1"/>
            <p:nvPr/>
          </p:nvSpPr>
          <p:spPr>
            <a:xfrm>
              <a:off x="2287958" y="831485"/>
              <a:ext cx="565150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文本框 31">
            <a:extLst>
              <a:ext uri="{FF2B5EF4-FFF2-40B4-BE49-F238E27FC236}">
                <a16:creationId xmlns:a16="http://schemas.microsoft.com/office/drawing/2014/main" id="{37B034AE-EB38-4709-840B-1B7313497A44}"/>
              </a:ext>
            </a:extLst>
          </p:cNvPr>
          <p:cNvSpPr txBox="1"/>
          <p:nvPr/>
        </p:nvSpPr>
        <p:spPr>
          <a:xfrm>
            <a:off x="2033091" y="2329079"/>
            <a:ext cx="237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答案：作線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AE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⊥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4A4B26-3A64-4C85-B76D-AF7A6CB59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95132"/>
              </p:ext>
            </p:extLst>
          </p:nvPr>
        </p:nvGraphicFramePr>
        <p:xfrm>
          <a:off x="2694035" y="2971804"/>
          <a:ext cx="1723898" cy="68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4912" imgH="600142" progId="Equation.DSMT4">
                  <p:embed/>
                </p:oleObj>
              </mc:Choice>
              <mc:Fallback>
                <p:oleObj name="Equation" r:id="rId8" imgW="1504912" imgH="600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4035" y="2971804"/>
                        <a:ext cx="1723898" cy="68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C3ED84-0BEF-4730-A8D9-4D44A5001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40957"/>
              </p:ext>
            </p:extLst>
          </p:nvPr>
        </p:nvGraphicFramePr>
        <p:xfrm>
          <a:off x="2665492" y="3729274"/>
          <a:ext cx="1872342" cy="7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57" imgH="647663" progId="Equation.DSMT4">
                  <p:embed/>
                </p:oleObj>
              </mc:Choice>
              <mc:Fallback>
                <p:oleObj name="Equation" r:id="rId10" imgW="1562157" imgH="647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5492" y="3729274"/>
                        <a:ext cx="1872342" cy="7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81AA247-5861-4700-920B-C3F58C19B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3232" y="2616570"/>
            <a:ext cx="2429653" cy="14789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FB2DB4-62A5-42D7-AE31-DF84A2BA2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25973"/>
              </p:ext>
            </p:extLst>
          </p:nvPr>
        </p:nvGraphicFramePr>
        <p:xfrm>
          <a:off x="2694034" y="2712051"/>
          <a:ext cx="972619" cy="23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00340" imgH="190447" progId="Equation.DSMT4">
                  <p:embed/>
                </p:oleObj>
              </mc:Choice>
              <mc:Fallback>
                <p:oleObj name="Equation" r:id="rId13" imgW="800340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4034" y="2712051"/>
                        <a:ext cx="972619" cy="231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006C2-C976-4A7A-A711-A5E8B777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E27BC2C-2517-4E06-A1DF-A187EBF2F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10415"/>
              </p:ext>
            </p:extLst>
          </p:nvPr>
        </p:nvGraphicFramePr>
        <p:xfrm>
          <a:off x="3869184" y="1411005"/>
          <a:ext cx="381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908" imgH="181087" progId="Equation.DSMT4">
                  <p:embed/>
                </p:oleObj>
              </mc:Choice>
              <mc:Fallback>
                <p:oleObj name="Equation" r:id="rId15" imgW="380908" imgH="1810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9184" y="1411005"/>
                        <a:ext cx="3810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0717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1297601"/>
            <a:ext cx="544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我們可以運用問題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中的方法來估算</a:t>
            </a:r>
            <a:r>
              <a:rPr lang="zh-TW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建築物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的高度。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作出在估算中必要的假設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</a:t>
            </a:r>
            <a:r>
              <a:rPr lang="zh-TW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建築物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400" b="1" i="1" spc="-15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  <a:sym typeface="+mn-lt"/>
              </a:rPr>
            </a:br>
            <a:r>
              <a:rPr lang="en-US" altLang="zh-CN" sz="24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可以參考小程式：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https://www.geogebra.org/m/ymen6puf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AC602-BB9D-4668-8B97-2503DAC9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326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38364" y="349020"/>
            <a:ext cx="8488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cs typeface="+mn-ea"/>
                <a:sym typeface="+mn-lt"/>
              </a:rPr>
              <a:t>你</a:t>
            </a:r>
            <a:r>
              <a:rPr lang="zh-TW" altLang="en-US" sz="2000" spc="300" dirty="0">
                <a:cs typeface="+mn-ea"/>
                <a:sym typeface="+mn-lt"/>
              </a:rPr>
              <a:t>將進行一</a:t>
            </a:r>
            <a:r>
              <a:rPr lang="zh-CN" altLang="en-US" sz="2000" spc="300" dirty="0">
                <a:cs typeface="+mn-ea"/>
                <a:sym typeface="+mn-lt"/>
              </a:rPr>
              <a:t>項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創建建築物的</a:t>
            </a:r>
            <a:r>
              <a:rPr lang="en-US" altLang="zh-TW" sz="2000" spc="300" dirty="0">
                <a:solidFill>
                  <a:srgbClr val="FF0000"/>
                </a:solidFill>
                <a:cs typeface="+mn-ea"/>
                <a:sym typeface="+mn-lt"/>
              </a:rPr>
              <a:t>3D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虛擬模型</a:t>
            </a:r>
            <a:r>
              <a:rPr lang="zh-TW" altLang="en-US" sz="2000" spc="300" dirty="0">
                <a:cs typeface="+mn-ea"/>
                <a:sym typeface="+mn-lt"/>
              </a:rPr>
              <a:t>的任務。</a:t>
            </a:r>
            <a:r>
              <a:rPr lang="zh-CN" altLang="en-US" sz="2000" spc="300" dirty="0">
                <a:cs typeface="+mn-ea"/>
                <a:sym typeface="+mn-lt"/>
              </a:rPr>
              <a:t>我們可以先思考一下：</a:t>
            </a:r>
            <a:r>
              <a:rPr lang="zh-TW" altLang="en-US" sz="2000" spc="300" dirty="0">
                <a:cs typeface="+mn-ea"/>
                <a:sym typeface="+mn-lt"/>
              </a:rPr>
              <a:t>該如何準確</a:t>
            </a:r>
            <a:r>
              <a:rPr lang="zh-CN" altLang="en-US" sz="2000" spc="300" dirty="0">
                <a:cs typeface="+mn-ea"/>
                <a:sym typeface="+mn-lt"/>
              </a:rPr>
              <a:t>測量並確定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建築物的高度</a:t>
            </a:r>
            <a:r>
              <a:rPr lang="zh-TW" altLang="en-US" sz="2000" spc="300" dirty="0">
                <a:cs typeface="+mn-ea"/>
                <a:sym typeface="+mn-lt"/>
              </a:rPr>
              <a:t>呢？在現實世界中，建築師、工程師和城市規劃師依靠數學概念來估算建築物的尺寸，這對</a:t>
            </a:r>
            <a:r>
              <a:rPr lang="zh-CN" altLang="en-US" sz="2000" spc="300" dirty="0">
                <a:cs typeface="+mn-ea"/>
                <a:sym typeface="+mn-lt"/>
              </a:rPr>
              <a:t>開發和</a:t>
            </a:r>
            <a:r>
              <a:rPr lang="zh-TW" altLang="en-US" sz="2000" spc="300" dirty="0">
                <a:cs typeface="+mn-ea"/>
                <a:sym typeface="+mn-lt"/>
              </a:rPr>
              <a:t>施工項目至關重要。</a:t>
            </a:r>
          </a:p>
          <a:p>
            <a:endParaRPr lang="zh-TW" altLang="en-US" sz="2000" spc="300" dirty="0">
              <a:cs typeface="+mn-ea"/>
              <a:sym typeface="+mn-lt"/>
            </a:endParaRPr>
          </a:p>
          <a:p>
            <a:r>
              <a:rPr lang="zh-TW" altLang="en-US" sz="2000" spc="300" dirty="0">
                <a:cs typeface="+mn-ea"/>
                <a:sym typeface="+mn-lt"/>
              </a:rPr>
              <a:t>想像一下，你站在建築物外，配備簡單的工具和數學知識，準備估算其高度，然後創建其</a:t>
            </a:r>
            <a:r>
              <a:rPr lang="en-US" altLang="zh-TW" sz="2000" spc="300" dirty="0">
                <a:cs typeface="+mn-ea"/>
                <a:sym typeface="+mn-lt"/>
              </a:rPr>
              <a:t>3D</a:t>
            </a:r>
            <a:r>
              <a:rPr lang="zh-TW" altLang="en-US" sz="2000" spc="300" dirty="0">
                <a:cs typeface="+mn-ea"/>
                <a:sym typeface="+mn-lt"/>
              </a:rPr>
              <a:t>模型。這樣</a:t>
            </a:r>
            <a:r>
              <a:rPr lang="zh-CN" altLang="en-US" sz="2000" spc="300" dirty="0">
                <a:cs typeface="+mn-ea"/>
                <a:sym typeface="+mn-lt"/>
              </a:rPr>
              <a:t>的</a:t>
            </a:r>
            <a:r>
              <a:rPr lang="zh-TW" altLang="en-US" sz="2000" spc="300" dirty="0">
                <a:cs typeface="+mn-ea"/>
                <a:sym typeface="+mn-lt"/>
              </a:rPr>
              <a:t>任務不僅會讓你更深入理解所涉及的數學概念，還能</a:t>
            </a:r>
            <a:r>
              <a:rPr lang="zh-CN" altLang="en-US" sz="2000" spc="300" dirty="0">
                <a:cs typeface="+mn-ea"/>
                <a:sym typeface="+mn-lt"/>
              </a:rPr>
              <a:t>讓你</a:t>
            </a:r>
            <a:r>
              <a:rPr lang="zh-TW" altLang="en-US" sz="2000" spc="300" dirty="0">
                <a:cs typeface="+mn-ea"/>
                <a:sym typeface="+mn-lt"/>
              </a:rPr>
              <a:t>親身體會這些概念在現實世界中的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實際應用</a:t>
            </a:r>
            <a:r>
              <a:rPr lang="zh-TW" altLang="en-US" sz="2000" spc="300" dirty="0">
                <a:cs typeface="+mn-ea"/>
                <a:sym typeface="+mn-lt"/>
              </a:rPr>
              <a:t>。</a:t>
            </a:r>
          </a:p>
          <a:p>
            <a:endParaRPr lang="zh-TW" altLang="en-US" sz="2000" spc="300" dirty="0">
              <a:cs typeface="+mn-ea"/>
              <a:sym typeface="+mn-lt"/>
            </a:endParaRPr>
          </a:p>
          <a:p>
            <a:r>
              <a:rPr lang="zh-TW" altLang="en-US" sz="2000" spc="300" dirty="0">
                <a:cs typeface="+mn-ea"/>
                <a:sym typeface="+mn-lt"/>
              </a:rPr>
              <a:t>最重要的是，你將學會在創建模型過程中作出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簡化的假設</a:t>
            </a:r>
            <a:r>
              <a:rPr lang="zh-TW" altLang="en-US" sz="2000" spc="300" dirty="0">
                <a:cs typeface="+mn-ea"/>
                <a:sym typeface="+mn-lt"/>
              </a:rPr>
              <a:t>和認清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局限性</a:t>
            </a:r>
            <a:r>
              <a:rPr lang="zh-TW" altLang="en-US" sz="2000" spc="300">
                <a:cs typeface="+mn-ea"/>
                <a:sym typeface="+mn-lt"/>
              </a:rPr>
              <a:t>，這只是</a:t>
            </a:r>
            <a:r>
              <a:rPr lang="zh-TW" altLang="en-US" sz="2000" spc="300" dirty="0">
                <a:cs typeface="+mn-ea"/>
                <a:sym typeface="+mn-lt"/>
              </a:rPr>
              <a:t>由於缺乏更先進的工具或精確的測量。我們</a:t>
            </a:r>
            <a:r>
              <a:rPr lang="zh-CN" altLang="en-US" sz="2000" spc="300" dirty="0">
                <a:cs typeface="+mn-ea"/>
                <a:sym typeface="+mn-lt"/>
              </a:rPr>
              <a:t>未來</a:t>
            </a:r>
            <a:r>
              <a:rPr lang="zh-TW" altLang="en-US" sz="2000" spc="300" dirty="0">
                <a:cs typeface="+mn-ea"/>
                <a:sym typeface="+mn-lt"/>
              </a:rPr>
              <a:t>將能夠創建更</a:t>
            </a:r>
            <a:r>
              <a:rPr lang="zh-CN" altLang="en-US" sz="2000" spc="300" dirty="0">
                <a:cs typeface="+mn-ea"/>
                <a:sym typeface="+mn-lt"/>
              </a:rPr>
              <a:t>準確</a:t>
            </a:r>
            <a:r>
              <a:rPr lang="zh-TW" altLang="en-US" sz="2000" spc="300" dirty="0">
                <a:cs typeface="+mn-ea"/>
                <a:sym typeface="+mn-lt"/>
              </a:rPr>
              <a:t>的模型！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95B6-75A9-42D0-B1C3-230599EC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7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C206F-6332-4A94-986A-6F362D71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15" name="Canvas 2002872202">
            <a:extLst>
              <a:ext uri="{FF2B5EF4-FFF2-40B4-BE49-F238E27FC236}">
                <a16:creationId xmlns:a16="http://schemas.microsoft.com/office/drawing/2014/main" id="{51F005EB-BD47-4B2F-94BB-7C23A7B4DF08}"/>
              </a:ext>
            </a:extLst>
          </p:cNvPr>
          <p:cNvGrpSpPr/>
          <p:nvPr/>
        </p:nvGrpSpPr>
        <p:grpSpPr>
          <a:xfrm>
            <a:off x="2096770" y="1178242"/>
            <a:ext cx="4950460" cy="2787015"/>
            <a:chOff x="0" y="0"/>
            <a:chExt cx="4950460" cy="27870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054712-C51B-4EE2-905C-3225BA08EDD2}"/>
                </a:ext>
              </a:extLst>
            </p:cNvPr>
            <p:cNvSpPr/>
            <p:nvPr/>
          </p:nvSpPr>
          <p:spPr>
            <a:xfrm>
              <a:off x="0" y="0"/>
              <a:ext cx="4950460" cy="27870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148FBF-0C5C-416D-B1F2-77C1165D84D7}"/>
                </a:ext>
              </a:extLst>
            </p:cNvPr>
            <p:cNvGrpSpPr/>
            <p:nvPr/>
          </p:nvGrpSpPr>
          <p:grpSpPr>
            <a:xfrm>
              <a:off x="254116" y="0"/>
              <a:ext cx="4455997" cy="2347819"/>
              <a:chOff x="254116" y="98852"/>
              <a:chExt cx="4455997" cy="234781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A818AF0-71D1-4DD2-A5B2-B78C7864A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63" r="10"/>
              <a:stretch/>
            </p:blipFill>
            <p:spPr bwMode="auto">
              <a:xfrm>
                <a:off x="254116" y="98852"/>
                <a:ext cx="4455997" cy="2347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69C287-B094-4E40-AB12-2A70A9203EFC}"/>
                  </a:ext>
                </a:extLst>
              </p:cNvPr>
              <p:cNvSpPr/>
              <p:nvPr/>
            </p:nvSpPr>
            <p:spPr>
              <a:xfrm>
                <a:off x="271848" y="148281"/>
                <a:ext cx="1334530" cy="840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579285351">
              <a:extLst>
                <a:ext uri="{FF2B5EF4-FFF2-40B4-BE49-F238E27FC236}">
                  <a16:creationId xmlns:a16="http://schemas.microsoft.com/office/drawing/2014/main" id="{BD8FA475-0252-4148-BCE2-391F9E1F6644}"/>
                </a:ext>
              </a:extLst>
            </p:cNvPr>
            <p:cNvSpPr txBox="1"/>
            <p:nvPr/>
          </p:nvSpPr>
          <p:spPr>
            <a:xfrm>
              <a:off x="436606" y="1879285"/>
              <a:ext cx="2468245" cy="436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學生的視線水平</a:t>
              </a:r>
              <a:r>
                <a:rPr lang="zh-TW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906952930">
              <a:extLst>
                <a:ext uri="{FF2B5EF4-FFF2-40B4-BE49-F238E27FC236}">
                  <a16:creationId xmlns:a16="http://schemas.microsoft.com/office/drawing/2014/main" id="{88D13027-5EB8-41F2-8FED-4A7B979E2E73}"/>
                </a:ext>
              </a:extLst>
            </p:cNvPr>
            <p:cNvSpPr txBox="1"/>
            <p:nvPr/>
          </p:nvSpPr>
          <p:spPr>
            <a:xfrm>
              <a:off x="368239" y="2412408"/>
              <a:ext cx="32092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學生與</a:t>
              </a:r>
              <a:r>
                <a:rPr lang="zh-TW" alt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之間的水平距離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_____________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417937185">
              <a:extLst>
                <a:ext uri="{FF2B5EF4-FFF2-40B4-BE49-F238E27FC236}">
                  <a16:creationId xmlns:a16="http://schemas.microsoft.com/office/drawing/2014/main" id="{DF8A92AD-89FD-476A-A219-7F70D7D7EE95}"/>
                </a:ext>
              </a:extLst>
            </p:cNvPr>
            <p:cNvSpPr txBox="1"/>
            <p:nvPr/>
          </p:nvSpPr>
          <p:spPr>
            <a:xfrm>
              <a:off x="764269" y="1401773"/>
              <a:ext cx="16090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仰角</a:t>
              </a:r>
              <a:r>
                <a:rPr lang="zh-TW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89498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854230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作出在估算中必要的假設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6" name="图形 1">
            <a:extLst>
              <a:ext uri="{FF2B5EF4-FFF2-40B4-BE49-F238E27FC236}">
                <a16:creationId xmlns:a16="http://schemas.microsoft.com/office/drawing/2014/main" id="{683C27CB-98A9-49FC-9942-60681BA20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1390" y="3295379"/>
            <a:ext cx="541567" cy="702032"/>
          </a:xfrm>
          <a:prstGeom prst="rect">
            <a:avLst/>
          </a:prstGeom>
        </p:spPr>
      </p:pic>
      <p:pic>
        <p:nvPicPr>
          <p:cNvPr id="7" name="图形 26">
            <a:extLst>
              <a:ext uri="{FF2B5EF4-FFF2-40B4-BE49-F238E27FC236}">
                <a16:creationId xmlns:a16="http://schemas.microsoft.com/office/drawing/2014/main" id="{B8E2C91D-3C59-4BA9-B7B4-ECAA7C5D9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4655" y="3292470"/>
            <a:ext cx="541567" cy="702032"/>
          </a:xfrm>
          <a:prstGeom prst="rect">
            <a:avLst/>
          </a:prstGeom>
        </p:spPr>
      </p:pic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8562" y="3292470"/>
            <a:ext cx="541567" cy="702032"/>
          </a:xfrm>
          <a:prstGeom prst="rect">
            <a:avLst/>
          </a:prstGeom>
        </p:spPr>
      </p:pic>
      <p:grpSp>
        <p:nvGrpSpPr>
          <p:cNvPr id="9" name="组合 6">
            <a:extLst>
              <a:ext uri="{FF2B5EF4-FFF2-40B4-BE49-F238E27FC236}">
                <a16:creationId xmlns:a16="http://schemas.microsoft.com/office/drawing/2014/main" id="{8EB30588-858C-4FD1-B1D9-0E79CB637AAE}"/>
              </a:ext>
            </a:extLst>
          </p:cNvPr>
          <p:cNvGrpSpPr/>
          <p:nvPr/>
        </p:nvGrpSpPr>
        <p:grpSpPr>
          <a:xfrm>
            <a:off x="1865728" y="1445973"/>
            <a:ext cx="1640573" cy="1638704"/>
            <a:chOff x="1865728" y="1785189"/>
            <a:chExt cx="1640573" cy="978432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E8E65CD5-F6EB-4A7A-A218-8E344522824B}"/>
                </a:ext>
              </a:extLst>
            </p:cNvPr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6167AD77-E0E4-4EB4-AC2F-AAE86BD57C5C}"/>
                </a:ext>
              </a:extLst>
            </p:cNvPr>
            <p:cNvSpPr/>
            <p:nvPr/>
          </p:nvSpPr>
          <p:spPr>
            <a:xfrm>
              <a:off x="1865728" y="1975483"/>
              <a:ext cx="1640573" cy="6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垂直</a:t>
              </a:r>
              <a:r>
                <a:rPr lang="zh-CN" altLang="en-US" sz="15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</a:t>
              </a:r>
              <a:r>
                <a:rPr lang="zh-CN" sz="15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地面和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之間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的角度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確切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為</a:t>
              </a:r>
              <a:r>
                <a:rPr lang="en-GB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90°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5708709" y="1445972"/>
            <a:ext cx="1512858" cy="1638703"/>
            <a:chOff x="5708709" y="1785189"/>
            <a:chExt cx="1512858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708709" y="1925901"/>
              <a:ext cx="1512858" cy="74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水平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endParaRPr lang="en-US" altLang="zh-CN" sz="15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站立的位置和</a:t>
              </a: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的基座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處於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相同的水平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5">
            <a:extLst>
              <a:ext uri="{FF2B5EF4-FFF2-40B4-BE49-F238E27FC236}">
                <a16:creationId xmlns:a16="http://schemas.microsoft.com/office/drawing/2014/main" id="{9280F66A-FD8F-4E97-A971-F38B09C6E57F}"/>
              </a:ext>
            </a:extLst>
          </p:cNvPr>
          <p:cNvGrpSpPr/>
          <p:nvPr/>
        </p:nvGrpSpPr>
        <p:grpSpPr>
          <a:xfrm>
            <a:off x="3553076" y="1445977"/>
            <a:ext cx="2068183" cy="1638705"/>
            <a:chOff x="3815342" y="1785189"/>
            <a:chExt cx="1522920" cy="781950"/>
          </a:xfrm>
        </p:grpSpPr>
        <p:sp>
          <p:nvSpPr>
            <p:cNvPr id="23" name="矩形: 圆角 31">
              <a:extLst>
                <a:ext uri="{FF2B5EF4-FFF2-40B4-BE49-F238E27FC236}">
                  <a16:creationId xmlns:a16="http://schemas.microsoft.com/office/drawing/2014/main" id="{2B665E00-7170-4093-8B7C-F98EAE6386CE}"/>
                </a:ext>
              </a:extLst>
            </p:cNvPr>
            <p:cNvSpPr/>
            <p:nvPr/>
          </p:nvSpPr>
          <p:spPr>
            <a:xfrm>
              <a:off x="3874627" y="1785189"/>
              <a:ext cx="1404350" cy="7819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3">
              <a:extLst>
                <a:ext uri="{FF2B5EF4-FFF2-40B4-BE49-F238E27FC236}">
                  <a16:creationId xmlns:a16="http://schemas.microsoft.com/office/drawing/2014/main" id="{46CDF898-1072-49FA-A998-66A882F5D435}"/>
                </a:ext>
              </a:extLst>
            </p:cNvPr>
            <p:cNvSpPr/>
            <p:nvPr/>
          </p:nvSpPr>
          <p:spPr>
            <a:xfrm>
              <a:off x="3815342" y="1825645"/>
              <a:ext cx="1522920" cy="704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狀態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TW" altLang="en-US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平坦</a:t>
              </a: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，沒有凹凸不平之處，因為這可能會影響測量學生與建築物之間的水平距離的準確性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4C523-ECAE-431D-9492-69437C75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5032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C206F-6332-4A94-986A-6F362D71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24" name="Canvas 2002872202">
            <a:extLst>
              <a:ext uri="{FF2B5EF4-FFF2-40B4-BE49-F238E27FC236}">
                <a16:creationId xmlns:a16="http://schemas.microsoft.com/office/drawing/2014/main" id="{AE660B73-C999-42D7-B1A8-E1535168FF15}"/>
              </a:ext>
            </a:extLst>
          </p:cNvPr>
          <p:cNvGrpSpPr/>
          <p:nvPr/>
        </p:nvGrpSpPr>
        <p:grpSpPr>
          <a:xfrm>
            <a:off x="2096770" y="1178242"/>
            <a:ext cx="4950460" cy="2787015"/>
            <a:chOff x="0" y="0"/>
            <a:chExt cx="4950460" cy="27870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9F1307-9E53-45AE-8D90-B5909DACE06C}"/>
                </a:ext>
              </a:extLst>
            </p:cNvPr>
            <p:cNvSpPr/>
            <p:nvPr/>
          </p:nvSpPr>
          <p:spPr>
            <a:xfrm>
              <a:off x="0" y="0"/>
              <a:ext cx="4950460" cy="27870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983A28-7DFC-4AB4-B5D7-199624214A6F}"/>
                </a:ext>
              </a:extLst>
            </p:cNvPr>
            <p:cNvGrpSpPr/>
            <p:nvPr/>
          </p:nvGrpSpPr>
          <p:grpSpPr>
            <a:xfrm>
              <a:off x="254116" y="0"/>
              <a:ext cx="4455997" cy="2347819"/>
              <a:chOff x="254116" y="98852"/>
              <a:chExt cx="4455997" cy="234781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7ED6729-059F-453A-A46C-DE09F1558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63" r="10"/>
              <a:stretch/>
            </p:blipFill>
            <p:spPr bwMode="auto">
              <a:xfrm>
                <a:off x="254116" y="98852"/>
                <a:ext cx="4455997" cy="2347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B8CF14-CF2F-43F0-BA36-CE7274841518}"/>
                  </a:ext>
                </a:extLst>
              </p:cNvPr>
              <p:cNvSpPr/>
              <p:nvPr/>
            </p:nvSpPr>
            <p:spPr>
              <a:xfrm>
                <a:off x="271848" y="148281"/>
                <a:ext cx="1334530" cy="840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7" name="Text Box 579285351">
              <a:extLst>
                <a:ext uri="{FF2B5EF4-FFF2-40B4-BE49-F238E27FC236}">
                  <a16:creationId xmlns:a16="http://schemas.microsoft.com/office/drawing/2014/main" id="{A6CD643E-798C-4B09-9F6A-2EE8D6EDDF9A}"/>
                </a:ext>
              </a:extLst>
            </p:cNvPr>
            <p:cNvSpPr txBox="1"/>
            <p:nvPr/>
          </p:nvSpPr>
          <p:spPr>
            <a:xfrm>
              <a:off x="436606" y="1879285"/>
              <a:ext cx="2468245" cy="436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學生的視線水平</a:t>
              </a:r>
              <a:r>
                <a:rPr lang="zh-TW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906952930">
              <a:extLst>
                <a:ext uri="{FF2B5EF4-FFF2-40B4-BE49-F238E27FC236}">
                  <a16:creationId xmlns:a16="http://schemas.microsoft.com/office/drawing/2014/main" id="{395F6029-ADD1-44C8-89B3-3C952C7CC7C2}"/>
                </a:ext>
              </a:extLst>
            </p:cNvPr>
            <p:cNvSpPr txBox="1"/>
            <p:nvPr/>
          </p:nvSpPr>
          <p:spPr>
            <a:xfrm>
              <a:off x="368239" y="2412408"/>
              <a:ext cx="32092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學生與</a:t>
              </a:r>
              <a:r>
                <a:rPr lang="zh-TW" alt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之間的水平距離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_____________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417937185">
              <a:extLst>
                <a:ext uri="{FF2B5EF4-FFF2-40B4-BE49-F238E27FC236}">
                  <a16:creationId xmlns:a16="http://schemas.microsoft.com/office/drawing/2014/main" id="{3DF1C38B-9B08-465D-A6A5-1F374634E42B}"/>
                </a:ext>
              </a:extLst>
            </p:cNvPr>
            <p:cNvSpPr txBox="1"/>
            <p:nvPr/>
          </p:nvSpPr>
          <p:spPr>
            <a:xfrm>
              <a:off x="764269" y="1401773"/>
              <a:ext cx="16090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仰角</a:t>
              </a:r>
              <a:r>
                <a:rPr lang="zh-TW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1">
            <a:extLst>
              <a:ext uri="{FF2B5EF4-FFF2-40B4-BE49-F238E27FC236}">
                <a16:creationId xmlns:a16="http://schemas.microsoft.com/office/drawing/2014/main" id="{098A9B19-7221-4E88-A211-D347DB9FF7FD}"/>
              </a:ext>
            </a:extLst>
          </p:cNvPr>
          <p:cNvSpPr txBox="1"/>
          <p:nvPr/>
        </p:nvSpPr>
        <p:spPr>
          <a:xfrm>
            <a:off x="3585522" y="2444411"/>
            <a:ext cx="523240" cy="3340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22.4°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C3CFC340-40F3-4ADF-A486-C0546EFBD431}"/>
              </a:ext>
            </a:extLst>
          </p:cNvPr>
          <p:cNvSpPr txBox="1"/>
          <p:nvPr/>
        </p:nvSpPr>
        <p:spPr>
          <a:xfrm>
            <a:off x="4070181" y="2933657"/>
            <a:ext cx="619125" cy="3340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1.65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295E7A56-E41B-4D41-89E5-F723EE56681E}"/>
              </a:ext>
            </a:extLst>
          </p:cNvPr>
          <p:cNvSpPr txBox="1"/>
          <p:nvPr/>
        </p:nvSpPr>
        <p:spPr>
          <a:xfrm>
            <a:off x="4853445" y="3458824"/>
            <a:ext cx="695325" cy="3340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19.99 m</a:t>
            </a:r>
            <a:endParaRPr lang="en-US" sz="1200" kern="10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090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730645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由此，估算建築物的高度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B2EDD347-9F4B-4AD9-A6D2-75997C88B8F0}"/>
              </a:ext>
            </a:extLst>
          </p:cNvPr>
          <p:cNvSpPr txBox="1"/>
          <p:nvPr/>
        </p:nvSpPr>
        <p:spPr>
          <a:xfrm>
            <a:off x="1850064" y="1214735"/>
            <a:ext cx="544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答案：</a:t>
            </a:r>
            <a:endParaRPr lang="en-US" altLang="zh-CN" dirty="0"/>
          </a:p>
          <a:p>
            <a:r>
              <a:rPr lang="zh-CN" altLang="en-US" dirty="0"/>
              <a:t>由學生的眼睛，作一條垂直於建築物的水平線。</a:t>
            </a:r>
            <a:endParaRPr lang="en-US" altLang="zh-CN" dirty="0"/>
          </a:p>
          <a:p>
            <a:r>
              <a:rPr lang="zh-CN" altLang="en-US" dirty="0"/>
              <a:t>設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zh-CN" altLang="en-US" dirty="0"/>
              <a:t>為未知數，如圖所示。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53A616-6BDD-40EE-8AC7-5FED71804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05222"/>
              </p:ext>
            </p:extLst>
          </p:nvPr>
        </p:nvGraphicFramePr>
        <p:xfrm>
          <a:off x="2340671" y="2090426"/>
          <a:ext cx="2392889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4895" imgH="583947" progId="Equation.DSMT4">
                  <p:embed/>
                </p:oleObj>
              </mc:Choice>
              <mc:Fallback>
                <p:oleObj name="Equation" r:id="rId6" imgW="1624895" imgH="58394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71" y="2090426"/>
                        <a:ext cx="2392889" cy="844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9DB930-8442-41B8-89BA-59F2D6880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88233"/>
              </p:ext>
            </p:extLst>
          </p:nvPr>
        </p:nvGraphicFramePr>
        <p:xfrm>
          <a:off x="2382898" y="3055679"/>
          <a:ext cx="2308433" cy="95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634725" progId="Equation.DSMT4">
                  <p:embed/>
                </p:oleObj>
              </mc:Choice>
              <mc:Fallback>
                <p:oleObj name="Equation" r:id="rId8" imgW="1548728" imgH="6347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98" y="3055679"/>
                        <a:ext cx="2308433" cy="957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文本框 31">
            <a:extLst>
              <a:ext uri="{FF2B5EF4-FFF2-40B4-BE49-F238E27FC236}">
                <a16:creationId xmlns:a16="http://schemas.microsoft.com/office/drawing/2014/main" id="{CD2BF0A2-BB31-4B41-8F99-F84CF1F4026A}"/>
              </a:ext>
            </a:extLst>
          </p:cNvPr>
          <p:cNvSpPr txBox="1"/>
          <p:nvPr/>
        </p:nvSpPr>
        <p:spPr>
          <a:xfrm>
            <a:off x="1850064" y="4100967"/>
            <a:ext cx="544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∴建築物的高度是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9.89 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D3E2B-3A6B-4C04-883C-E4D327DB24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1331" y="2465269"/>
            <a:ext cx="2897618" cy="176746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35D8B7-9B72-4149-B9B2-BC49A5FD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8693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29" name="Freeform 48"/>
          <p:cNvSpPr/>
          <p:nvPr>
            <p:custDataLst>
              <p:tags r:id="rId1"/>
            </p:custDataLst>
          </p:nvPr>
        </p:nvSpPr>
        <p:spPr bwMode="auto">
          <a:xfrm>
            <a:off x="2399110" y="1452494"/>
            <a:ext cx="410765" cy="447675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1" name="Freeform 52"/>
          <p:cNvSpPr/>
          <p:nvPr>
            <p:custDataLst>
              <p:tags r:id="rId2"/>
            </p:custDataLst>
          </p:nvPr>
        </p:nvSpPr>
        <p:spPr bwMode="auto">
          <a:xfrm>
            <a:off x="2768204" y="2537840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DDC844D8-C310-4F0A-A8F5-F4A709A5D008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4.  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以上的估算有什麼可能遇到的環境限制？</a:t>
            </a:r>
            <a:endParaRPr lang="zh-CN" altLang="en-US" sz="2400" i="1" spc="-150" dirty="0">
              <a:solidFill>
                <a:srgbClr val="3E3A3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E265ABF9-9DD9-454E-B16C-E64F55FB4482}"/>
              </a:ext>
            </a:extLst>
          </p:cNvPr>
          <p:cNvSpPr txBox="1"/>
          <p:nvPr/>
        </p:nvSpPr>
        <p:spPr>
          <a:xfrm>
            <a:off x="2809875" y="1484067"/>
            <a:ext cx="458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天氣情況：惡劣的天氣情況（例如濃霧或下雨）可能會遮擋視線，影響測量角度的準確性。</a:t>
            </a:r>
            <a:endParaRPr lang="en-US" dirty="0"/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43B03082-18D3-408B-BC4A-686AF2D3C0B1}"/>
              </a:ext>
            </a:extLst>
          </p:cNvPr>
          <p:cNvSpPr txBox="1"/>
          <p:nvPr/>
        </p:nvSpPr>
        <p:spPr>
          <a:xfrm>
            <a:off x="3133057" y="2617921"/>
            <a:ext cx="425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障礙物：可能會有障礙物阻礙測量學生站立位置和建築物基座之間的距離。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DCC4-86AF-4830-8A3B-65E2AB8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0204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44462" y="1944489"/>
            <a:ext cx="4255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活動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2B</a:t>
            </a:r>
          </a:p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（增潤活動）</a:t>
            </a:r>
            <a:endParaRPr lang="en-US" altLang="zh-CN" sz="4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4112122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608488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362249"/>
            <a:ext cx="4255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當量度水平距離不完全可行時，</a:t>
            </a:r>
            <a:endParaRPr lang="en-US" altLang="zh-CN" sz="22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運用三角比來估算高度。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9736-2616-438F-9C3C-7A2C97A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7792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7" y="652211"/>
            <a:ext cx="571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5.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     例子：</a:t>
            </a:r>
            <a:b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已知 </a:t>
            </a:r>
            <a:r>
              <a:rPr lang="en-US" altLang="zh-CN" sz="24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CDA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是一條直線。求 </a:t>
            </a:r>
            <a:r>
              <a:rPr lang="en-US" altLang="zh-CN" sz="24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的值。</a:t>
            </a:r>
            <a:endParaRPr lang="zh-CN" altLang="en-US" sz="24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6" name="Canvas 595766110">
            <a:extLst>
              <a:ext uri="{FF2B5EF4-FFF2-40B4-BE49-F238E27FC236}">
                <a16:creationId xmlns:a16="http://schemas.microsoft.com/office/drawing/2014/main" id="{5CC9C7D1-7118-4DA4-B159-7C19AD1E71CB}"/>
              </a:ext>
            </a:extLst>
          </p:cNvPr>
          <p:cNvGrpSpPr/>
          <p:nvPr/>
        </p:nvGrpSpPr>
        <p:grpSpPr>
          <a:xfrm>
            <a:off x="2874009" y="1768470"/>
            <a:ext cx="3395980" cy="1802765"/>
            <a:chOff x="0" y="0"/>
            <a:chExt cx="3395980" cy="18027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162BAA-D257-4E99-820D-BE53D38418E2}"/>
                </a:ext>
              </a:extLst>
            </p:cNvPr>
            <p:cNvSpPr/>
            <p:nvPr/>
          </p:nvSpPr>
          <p:spPr>
            <a:xfrm>
              <a:off x="0" y="0"/>
              <a:ext cx="3395980" cy="18027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B62918-9D23-4A6C-8D27-8ED2ED3EFBD5}"/>
                </a:ext>
              </a:extLst>
            </p:cNvPr>
            <p:cNvGrpSpPr/>
            <p:nvPr/>
          </p:nvGrpSpPr>
          <p:grpSpPr>
            <a:xfrm>
              <a:off x="0" y="33"/>
              <a:ext cx="3360064" cy="1767620"/>
              <a:chOff x="166560" y="219616"/>
              <a:chExt cx="3360064" cy="1767620"/>
            </a:xfrm>
          </p:grpSpPr>
          <p:sp>
            <p:nvSpPr>
              <p:cNvPr id="49" name="Text Box 517675819">
                <a:extLst>
                  <a:ext uri="{FF2B5EF4-FFF2-40B4-BE49-F238E27FC236}">
                    <a16:creationId xmlns:a16="http://schemas.microsoft.com/office/drawing/2014/main" id="{BFF8F444-3324-4977-AE9E-84C1CA426397}"/>
                  </a:ext>
                </a:extLst>
              </p:cNvPr>
              <p:cNvSpPr txBox="1"/>
              <p:nvPr/>
            </p:nvSpPr>
            <p:spPr>
              <a:xfrm>
                <a:off x="331331" y="219616"/>
                <a:ext cx="282575" cy="3054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2104498461">
                <a:extLst>
                  <a:ext uri="{FF2B5EF4-FFF2-40B4-BE49-F238E27FC236}">
                    <a16:creationId xmlns:a16="http://schemas.microsoft.com/office/drawing/2014/main" id="{BE5B5CC1-FCCD-466B-B181-B280B8CAC26A}"/>
                  </a:ext>
                </a:extLst>
              </p:cNvPr>
              <p:cNvSpPr txBox="1"/>
              <p:nvPr/>
            </p:nvSpPr>
            <p:spPr>
              <a:xfrm>
                <a:off x="310902" y="1566937"/>
                <a:ext cx="291465" cy="3116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394275181">
                <a:extLst>
                  <a:ext uri="{FF2B5EF4-FFF2-40B4-BE49-F238E27FC236}">
                    <a16:creationId xmlns:a16="http://schemas.microsoft.com/office/drawing/2014/main" id="{15E3273D-5AC8-4067-B6E6-917301D61561}"/>
                  </a:ext>
                </a:extLst>
              </p:cNvPr>
              <p:cNvSpPr txBox="1"/>
              <p:nvPr/>
            </p:nvSpPr>
            <p:spPr>
              <a:xfrm>
                <a:off x="2404725" y="1418627"/>
                <a:ext cx="565150" cy="4051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85A4671-CBA2-41C9-93BC-06D6F758529C}"/>
                  </a:ext>
                </a:extLst>
              </p:cNvPr>
              <p:cNvCxnSpPr/>
              <p:nvPr/>
            </p:nvCxnSpPr>
            <p:spPr>
              <a:xfrm flipH="1">
                <a:off x="588918" y="419941"/>
                <a:ext cx="0" cy="1273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7CD3AF-0BC2-4DDA-9CE5-C46BFE1DFC6B}"/>
                  </a:ext>
                </a:extLst>
              </p:cNvPr>
              <p:cNvCxnSpPr/>
              <p:nvPr/>
            </p:nvCxnSpPr>
            <p:spPr>
              <a:xfrm flipH="1">
                <a:off x="588885" y="1700311"/>
                <a:ext cx="9438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4D43621-495E-4B5A-99D8-E57AD71B83A8}"/>
                  </a:ext>
                </a:extLst>
              </p:cNvPr>
              <p:cNvCxnSpPr/>
              <p:nvPr/>
            </p:nvCxnSpPr>
            <p:spPr>
              <a:xfrm>
                <a:off x="588852" y="408673"/>
                <a:ext cx="943926" cy="12966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7931095-B3D3-4D79-B9E4-01891F687BC4}"/>
                  </a:ext>
                </a:extLst>
              </p:cNvPr>
              <p:cNvCxnSpPr/>
              <p:nvPr/>
            </p:nvCxnSpPr>
            <p:spPr>
              <a:xfrm flipH="1">
                <a:off x="1524053" y="1699914"/>
                <a:ext cx="1764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4DDF860-62A0-47B8-98D6-E1D75AC3388E}"/>
                  </a:ext>
                </a:extLst>
              </p:cNvPr>
              <p:cNvCxnSpPr/>
              <p:nvPr/>
            </p:nvCxnSpPr>
            <p:spPr>
              <a:xfrm>
                <a:off x="588918" y="409770"/>
                <a:ext cx="2693720" cy="128851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4B505A-2ECC-4876-AF70-504901266280}"/>
                  </a:ext>
                </a:extLst>
              </p:cNvPr>
              <p:cNvSpPr/>
              <p:nvPr/>
            </p:nvSpPr>
            <p:spPr>
              <a:xfrm rot="5400000">
                <a:off x="589724" y="1572003"/>
                <a:ext cx="126000" cy="126000"/>
              </a:xfrm>
              <a:custGeom>
                <a:avLst/>
                <a:gdLst>
                  <a:gd name="connsiteX0" fmla="*/ 137424 w 137424"/>
                  <a:gd name="connsiteY0" fmla="*/ 0 h 124211"/>
                  <a:gd name="connsiteX1" fmla="*/ 0 w 137424"/>
                  <a:gd name="connsiteY1" fmla="*/ 0 h 124211"/>
                  <a:gd name="connsiteX2" fmla="*/ 0 w 137424"/>
                  <a:gd name="connsiteY2" fmla="*/ 124211 h 1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24" h="124211">
                    <a:moveTo>
                      <a:pt x="137424" y="0"/>
                    </a:moveTo>
                    <a:lnTo>
                      <a:pt x="0" y="0"/>
                    </a:lnTo>
                    <a:lnTo>
                      <a:pt x="0" y="124211"/>
                    </a:lnTo>
                  </a:path>
                </a:pathLst>
              </a:cu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3016372-04C3-4F4C-948B-8F037F8414FE}"/>
                  </a:ext>
                </a:extLst>
              </p:cNvPr>
              <p:cNvSpPr/>
              <p:nvPr/>
            </p:nvSpPr>
            <p:spPr>
              <a:xfrm rot="21242104">
                <a:off x="1301227" y="1494096"/>
                <a:ext cx="387246" cy="387207"/>
              </a:xfrm>
              <a:prstGeom prst="arc">
                <a:avLst>
                  <a:gd name="adj1" fmla="val 10866116"/>
                  <a:gd name="adj2" fmla="val 1467379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1436974230">
                <a:extLst>
                  <a:ext uri="{FF2B5EF4-FFF2-40B4-BE49-F238E27FC236}">
                    <a16:creationId xmlns:a16="http://schemas.microsoft.com/office/drawing/2014/main" id="{9FB103B4-BAFB-468C-BBD0-ADFD973B28CA}"/>
                  </a:ext>
                </a:extLst>
              </p:cNvPr>
              <p:cNvSpPr txBox="1"/>
              <p:nvPr/>
            </p:nvSpPr>
            <p:spPr>
              <a:xfrm>
                <a:off x="3244049" y="1544622"/>
                <a:ext cx="282575" cy="3251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5D5A8B6B-67D6-4B9F-BA48-4704464E42C4}"/>
                  </a:ext>
                </a:extLst>
              </p:cNvPr>
              <p:cNvSpPr/>
              <p:nvPr/>
            </p:nvSpPr>
            <p:spPr>
              <a:xfrm rot="13158481">
                <a:off x="2878904" y="1460926"/>
                <a:ext cx="371425" cy="371377"/>
              </a:xfrm>
              <a:prstGeom prst="arc">
                <a:avLst>
                  <a:gd name="adj1" fmla="val 18370698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Text Box 1728210660">
                <a:extLst>
                  <a:ext uri="{FF2B5EF4-FFF2-40B4-BE49-F238E27FC236}">
                    <a16:creationId xmlns:a16="http://schemas.microsoft.com/office/drawing/2014/main" id="{CF212093-76E9-419C-9635-CB74E1C5BC04}"/>
                  </a:ext>
                </a:extLst>
              </p:cNvPr>
              <p:cNvSpPr txBox="1"/>
              <p:nvPr/>
            </p:nvSpPr>
            <p:spPr>
              <a:xfrm>
                <a:off x="1376112" y="1641194"/>
                <a:ext cx="299720" cy="3007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617100576">
                <a:extLst>
                  <a:ext uri="{FF2B5EF4-FFF2-40B4-BE49-F238E27FC236}">
                    <a16:creationId xmlns:a16="http://schemas.microsoft.com/office/drawing/2014/main" id="{F9AB9873-8C92-4A14-AC60-1FD028C603FC}"/>
                  </a:ext>
                </a:extLst>
              </p:cNvPr>
              <p:cNvSpPr txBox="1"/>
              <p:nvPr/>
            </p:nvSpPr>
            <p:spPr>
              <a:xfrm>
                <a:off x="874225" y="1386118"/>
                <a:ext cx="565150" cy="3105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958820361">
                <a:extLst>
                  <a:ext uri="{FF2B5EF4-FFF2-40B4-BE49-F238E27FC236}">
                    <a16:creationId xmlns:a16="http://schemas.microsoft.com/office/drawing/2014/main" id="{C15ABE26-261D-4E74-9A2A-698F9C5FFE6E}"/>
                  </a:ext>
                </a:extLst>
              </p:cNvPr>
              <p:cNvSpPr txBox="1"/>
              <p:nvPr/>
            </p:nvSpPr>
            <p:spPr>
              <a:xfrm>
                <a:off x="166560" y="871629"/>
                <a:ext cx="422275" cy="3370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h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189941789">
                <a:extLst>
                  <a:ext uri="{FF2B5EF4-FFF2-40B4-BE49-F238E27FC236}">
                    <a16:creationId xmlns:a16="http://schemas.microsoft.com/office/drawing/2014/main" id="{2E98EDCA-5B1D-43B8-9E3A-0F764C382C0C}"/>
                  </a:ext>
                </a:extLst>
              </p:cNvPr>
              <p:cNvSpPr txBox="1"/>
              <p:nvPr/>
            </p:nvSpPr>
            <p:spPr>
              <a:xfrm>
                <a:off x="2073470" y="1685519"/>
                <a:ext cx="612775" cy="30171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6.18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6AE979-0989-4EE5-8C32-B82AAC38F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18461"/>
              </p:ext>
            </p:extLst>
          </p:nvPr>
        </p:nvGraphicFramePr>
        <p:xfrm>
          <a:off x="3673887" y="3040036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1548" imgH="190447" progId="Equation.DSMT4">
                  <p:embed/>
                </p:oleObj>
              </mc:Choice>
              <mc:Fallback>
                <p:oleObj name="Equation" r:id="rId6" imgW="371548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887" y="3040036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3A8145-0028-469E-8775-A717FB61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06901"/>
              </p:ext>
            </p:extLst>
          </p:nvPr>
        </p:nvGraphicFramePr>
        <p:xfrm>
          <a:off x="5173077" y="3061294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1548" imgH="190447" progId="Equation.DSMT4">
                  <p:embed/>
                </p:oleObj>
              </mc:Choice>
              <mc:Fallback>
                <p:oleObj name="Equation" r:id="rId8" imgW="371548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3077" y="3061294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EB8AA-850C-4DF5-A4FB-96FF053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019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5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46" name="Canvas 595766110">
            <a:extLst>
              <a:ext uri="{FF2B5EF4-FFF2-40B4-BE49-F238E27FC236}">
                <a16:creationId xmlns:a16="http://schemas.microsoft.com/office/drawing/2014/main" id="{5CC9C7D1-7118-4DA4-B159-7C19AD1E71CB}"/>
              </a:ext>
            </a:extLst>
          </p:cNvPr>
          <p:cNvGrpSpPr/>
          <p:nvPr/>
        </p:nvGrpSpPr>
        <p:grpSpPr>
          <a:xfrm>
            <a:off x="2874009" y="556356"/>
            <a:ext cx="3395980" cy="1802765"/>
            <a:chOff x="0" y="0"/>
            <a:chExt cx="3395980" cy="18027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162BAA-D257-4E99-820D-BE53D38418E2}"/>
                </a:ext>
              </a:extLst>
            </p:cNvPr>
            <p:cNvSpPr/>
            <p:nvPr/>
          </p:nvSpPr>
          <p:spPr>
            <a:xfrm>
              <a:off x="0" y="0"/>
              <a:ext cx="3395980" cy="18027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B62918-9D23-4A6C-8D27-8ED2ED3EFBD5}"/>
                </a:ext>
              </a:extLst>
            </p:cNvPr>
            <p:cNvGrpSpPr/>
            <p:nvPr/>
          </p:nvGrpSpPr>
          <p:grpSpPr>
            <a:xfrm>
              <a:off x="0" y="33"/>
              <a:ext cx="3360064" cy="1767620"/>
              <a:chOff x="166560" y="219616"/>
              <a:chExt cx="3360064" cy="1767620"/>
            </a:xfrm>
          </p:grpSpPr>
          <p:sp>
            <p:nvSpPr>
              <p:cNvPr id="49" name="Text Box 517675819">
                <a:extLst>
                  <a:ext uri="{FF2B5EF4-FFF2-40B4-BE49-F238E27FC236}">
                    <a16:creationId xmlns:a16="http://schemas.microsoft.com/office/drawing/2014/main" id="{BFF8F444-3324-4977-AE9E-84C1CA426397}"/>
                  </a:ext>
                </a:extLst>
              </p:cNvPr>
              <p:cNvSpPr txBox="1"/>
              <p:nvPr/>
            </p:nvSpPr>
            <p:spPr>
              <a:xfrm>
                <a:off x="331331" y="219616"/>
                <a:ext cx="282575" cy="3054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2104498461">
                <a:extLst>
                  <a:ext uri="{FF2B5EF4-FFF2-40B4-BE49-F238E27FC236}">
                    <a16:creationId xmlns:a16="http://schemas.microsoft.com/office/drawing/2014/main" id="{BE5B5CC1-FCCD-466B-B181-B280B8CAC26A}"/>
                  </a:ext>
                </a:extLst>
              </p:cNvPr>
              <p:cNvSpPr txBox="1"/>
              <p:nvPr/>
            </p:nvSpPr>
            <p:spPr>
              <a:xfrm>
                <a:off x="310902" y="1566937"/>
                <a:ext cx="291465" cy="3116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394275181">
                <a:extLst>
                  <a:ext uri="{FF2B5EF4-FFF2-40B4-BE49-F238E27FC236}">
                    <a16:creationId xmlns:a16="http://schemas.microsoft.com/office/drawing/2014/main" id="{15E3273D-5AC8-4067-B6E6-917301D61561}"/>
                  </a:ext>
                </a:extLst>
              </p:cNvPr>
              <p:cNvSpPr txBox="1"/>
              <p:nvPr/>
            </p:nvSpPr>
            <p:spPr>
              <a:xfrm>
                <a:off x="2404725" y="1418627"/>
                <a:ext cx="565150" cy="4051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85A4671-CBA2-41C9-93BC-06D6F758529C}"/>
                  </a:ext>
                </a:extLst>
              </p:cNvPr>
              <p:cNvCxnSpPr/>
              <p:nvPr/>
            </p:nvCxnSpPr>
            <p:spPr>
              <a:xfrm flipH="1">
                <a:off x="588918" y="419941"/>
                <a:ext cx="0" cy="1273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7CD3AF-0BC2-4DDA-9CE5-C46BFE1DFC6B}"/>
                  </a:ext>
                </a:extLst>
              </p:cNvPr>
              <p:cNvCxnSpPr/>
              <p:nvPr/>
            </p:nvCxnSpPr>
            <p:spPr>
              <a:xfrm flipH="1">
                <a:off x="588885" y="1700311"/>
                <a:ext cx="9438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4D43621-495E-4B5A-99D8-E57AD71B83A8}"/>
                  </a:ext>
                </a:extLst>
              </p:cNvPr>
              <p:cNvCxnSpPr/>
              <p:nvPr/>
            </p:nvCxnSpPr>
            <p:spPr>
              <a:xfrm>
                <a:off x="588852" y="408673"/>
                <a:ext cx="943926" cy="12966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7931095-B3D3-4D79-B9E4-01891F687BC4}"/>
                  </a:ext>
                </a:extLst>
              </p:cNvPr>
              <p:cNvCxnSpPr/>
              <p:nvPr/>
            </p:nvCxnSpPr>
            <p:spPr>
              <a:xfrm flipH="1">
                <a:off x="1524053" y="1699914"/>
                <a:ext cx="1764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4DDF860-62A0-47B8-98D6-E1D75AC3388E}"/>
                  </a:ext>
                </a:extLst>
              </p:cNvPr>
              <p:cNvCxnSpPr/>
              <p:nvPr/>
            </p:nvCxnSpPr>
            <p:spPr>
              <a:xfrm>
                <a:off x="588918" y="409770"/>
                <a:ext cx="2693720" cy="128851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4B505A-2ECC-4876-AF70-504901266280}"/>
                  </a:ext>
                </a:extLst>
              </p:cNvPr>
              <p:cNvSpPr/>
              <p:nvPr/>
            </p:nvSpPr>
            <p:spPr>
              <a:xfrm rot="5400000">
                <a:off x="589724" y="1572003"/>
                <a:ext cx="126000" cy="126000"/>
              </a:xfrm>
              <a:custGeom>
                <a:avLst/>
                <a:gdLst>
                  <a:gd name="connsiteX0" fmla="*/ 137424 w 137424"/>
                  <a:gd name="connsiteY0" fmla="*/ 0 h 124211"/>
                  <a:gd name="connsiteX1" fmla="*/ 0 w 137424"/>
                  <a:gd name="connsiteY1" fmla="*/ 0 h 124211"/>
                  <a:gd name="connsiteX2" fmla="*/ 0 w 137424"/>
                  <a:gd name="connsiteY2" fmla="*/ 124211 h 1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24" h="124211">
                    <a:moveTo>
                      <a:pt x="137424" y="0"/>
                    </a:moveTo>
                    <a:lnTo>
                      <a:pt x="0" y="0"/>
                    </a:lnTo>
                    <a:lnTo>
                      <a:pt x="0" y="124211"/>
                    </a:lnTo>
                  </a:path>
                </a:pathLst>
              </a:cu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3016372-04C3-4F4C-948B-8F037F8414FE}"/>
                  </a:ext>
                </a:extLst>
              </p:cNvPr>
              <p:cNvSpPr/>
              <p:nvPr/>
            </p:nvSpPr>
            <p:spPr>
              <a:xfrm rot="21242104">
                <a:off x="1301227" y="1494096"/>
                <a:ext cx="387246" cy="387207"/>
              </a:xfrm>
              <a:prstGeom prst="arc">
                <a:avLst>
                  <a:gd name="adj1" fmla="val 10866116"/>
                  <a:gd name="adj2" fmla="val 1467379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1436974230">
                <a:extLst>
                  <a:ext uri="{FF2B5EF4-FFF2-40B4-BE49-F238E27FC236}">
                    <a16:creationId xmlns:a16="http://schemas.microsoft.com/office/drawing/2014/main" id="{9FB103B4-BAFB-468C-BBD0-ADFD973B28CA}"/>
                  </a:ext>
                </a:extLst>
              </p:cNvPr>
              <p:cNvSpPr txBox="1"/>
              <p:nvPr/>
            </p:nvSpPr>
            <p:spPr>
              <a:xfrm>
                <a:off x="3244049" y="1544622"/>
                <a:ext cx="282575" cy="3251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5D5A8B6B-67D6-4B9F-BA48-4704464E42C4}"/>
                  </a:ext>
                </a:extLst>
              </p:cNvPr>
              <p:cNvSpPr/>
              <p:nvPr/>
            </p:nvSpPr>
            <p:spPr>
              <a:xfrm rot="13158481">
                <a:off x="2878904" y="1460926"/>
                <a:ext cx="371425" cy="371377"/>
              </a:xfrm>
              <a:prstGeom prst="arc">
                <a:avLst>
                  <a:gd name="adj1" fmla="val 18370698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Text Box 1728210660">
                <a:extLst>
                  <a:ext uri="{FF2B5EF4-FFF2-40B4-BE49-F238E27FC236}">
                    <a16:creationId xmlns:a16="http://schemas.microsoft.com/office/drawing/2014/main" id="{CF212093-76E9-419C-9635-CB74E1C5BC04}"/>
                  </a:ext>
                </a:extLst>
              </p:cNvPr>
              <p:cNvSpPr txBox="1"/>
              <p:nvPr/>
            </p:nvSpPr>
            <p:spPr>
              <a:xfrm>
                <a:off x="1376112" y="1641194"/>
                <a:ext cx="299720" cy="3007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617100576">
                <a:extLst>
                  <a:ext uri="{FF2B5EF4-FFF2-40B4-BE49-F238E27FC236}">
                    <a16:creationId xmlns:a16="http://schemas.microsoft.com/office/drawing/2014/main" id="{F9AB9873-8C92-4A14-AC60-1FD028C603FC}"/>
                  </a:ext>
                </a:extLst>
              </p:cNvPr>
              <p:cNvSpPr txBox="1"/>
              <p:nvPr/>
            </p:nvSpPr>
            <p:spPr>
              <a:xfrm>
                <a:off x="874225" y="1386118"/>
                <a:ext cx="565150" cy="3105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958820361">
                <a:extLst>
                  <a:ext uri="{FF2B5EF4-FFF2-40B4-BE49-F238E27FC236}">
                    <a16:creationId xmlns:a16="http://schemas.microsoft.com/office/drawing/2014/main" id="{C15ABE26-261D-4E74-9A2A-698F9C5FFE6E}"/>
                  </a:ext>
                </a:extLst>
              </p:cNvPr>
              <p:cNvSpPr txBox="1"/>
              <p:nvPr/>
            </p:nvSpPr>
            <p:spPr>
              <a:xfrm>
                <a:off x="166560" y="871629"/>
                <a:ext cx="422275" cy="3370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h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189941789">
                <a:extLst>
                  <a:ext uri="{FF2B5EF4-FFF2-40B4-BE49-F238E27FC236}">
                    <a16:creationId xmlns:a16="http://schemas.microsoft.com/office/drawing/2014/main" id="{2E98EDCA-5B1D-43B8-9E3A-0F764C382C0C}"/>
                  </a:ext>
                </a:extLst>
              </p:cNvPr>
              <p:cNvSpPr txBox="1"/>
              <p:nvPr/>
            </p:nvSpPr>
            <p:spPr>
              <a:xfrm>
                <a:off x="2073470" y="1685519"/>
                <a:ext cx="612775" cy="30171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6.18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6AE979-0989-4EE5-8C32-B82AAC38F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49234"/>
              </p:ext>
            </p:extLst>
          </p:nvPr>
        </p:nvGraphicFramePr>
        <p:xfrm>
          <a:off x="3673887" y="1827922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1548" imgH="190447" progId="Equation.DSMT4">
                  <p:embed/>
                </p:oleObj>
              </mc:Choice>
              <mc:Fallback>
                <p:oleObj name="Equation" r:id="rId6" imgW="371548" imgH="19044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16AE979-0989-4EE5-8C32-B82AAC38F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887" y="1827922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3A8145-0028-469E-8775-A717FB61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26950"/>
              </p:ext>
            </p:extLst>
          </p:nvPr>
        </p:nvGraphicFramePr>
        <p:xfrm>
          <a:off x="5173077" y="1849180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1548" imgH="190447" progId="Equation.DSMT4">
                  <p:embed/>
                </p:oleObj>
              </mc:Choice>
              <mc:Fallback>
                <p:oleObj name="Equation" r:id="rId8" imgW="371548" imgH="190447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3A8145-0028-469E-8775-A717FB610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3077" y="1849180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29825A-1081-4994-A383-3CE7B20B2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82782"/>
              </p:ext>
            </p:extLst>
          </p:nvPr>
        </p:nvGraphicFramePr>
        <p:xfrm>
          <a:off x="2528899" y="2869821"/>
          <a:ext cx="2289976" cy="98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24344" imgH="828750" progId="Equation.DSMT4">
                  <p:embed/>
                </p:oleObj>
              </mc:Choice>
              <mc:Fallback>
                <p:oleObj name="Equation" r:id="rId10" imgW="1924344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8899" y="2869821"/>
                        <a:ext cx="2289976" cy="98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31">
            <a:extLst>
              <a:ext uri="{FF2B5EF4-FFF2-40B4-BE49-F238E27FC236}">
                <a16:creationId xmlns:a16="http://schemas.microsoft.com/office/drawing/2014/main" id="{558D8621-A483-4B2E-9042-35BA4D2196B4}"/>
              </a:ext>
            </a:extLst>
          </p:cNvPr>
          <p:cNvSpPr txBox="1"/>
          <p:nvPr/>
        </p:nvSpPr>
        <p:spPr>
          <a:xfrm>
            <a:off x="1895775" y="2489424"/>
            <a:ext cx="538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CEAC69-1885-4819-9B76-AE80D150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45541"/>
              </p:ext>
            </p:extLst>
          </p:nvPr>
        </p:nvGraphicFramePr>
        <p:xfrm>
          <a:off x="5173077" y="2886620"/>
          <a:ext cx="2277831" cy="94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00309" imgH="828750" progId="Equation.DSMT4">
                  <p:embed/>
                </p:oleObj>
              </mc:Choice>
              <mc:Fallback>
                <p:oleObj name="Equation" r:id="rId12" imgW="2000309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73077" y="2886620"/>
                        <a:ext cx="2277831" cy="94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1BBFF-A50B-4430-8AE4-1726E8C3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1200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5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29825A-1081-4994-A383-3CE7B20B2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31332"/>
              </p:ext>
            </p:extLst>
          </p:nvPr>
        </p:nvGraphicFramePr>
        <p:xfrm>
          <a:off x="2326880" y="1094161"/>
          <a:ext cx="2289976" cy="98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24344" imgH="828750" progId="Equation.DSMT4">
                  <p:embed/>
                </p:oleObj>
              </mc:Choice>
              <mc:Fallback>
                <p:oleObj name="Equation" r:id="rId6" imgW="1924344" imgH="82875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029825A-1081-4994-A383-3CE7B20B2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6880" y="1094161"/>
                        <a:ext cx="2289976" cy="98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31">
            <a:extLst>
              <a:ext uri="{FF2B5EF4-FFF2-40B4-BE49-F238E27FC236}">
                <a16:creationId xmlns:a16="http://schemas.microsoft.com/office/drawing/2014/main" id="{558D8621-A483-4B2E-9042-35BA4D2196B4}"/>
              </a:ext>
            </a:extLst>
          </p:cNvPr>
          <p:cNvSpPr txBox="1"/>
          <p:nvPr/>
        </p:nvSpPr>
        <p:spPr>
          <a:xfrm>
            <a:off x="1693756" y="713764"/>
            <a:ext cx="538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CEAC69-1885-4819-9B76-AE80D150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31495"/>
              </p:ext>
            </p:extLst>
          </p:nvPr>
        </p:nvGraphicFramePr>
        <p:xfrm>
          <a:off x="4971058" y="1110960"/>
          <a:ext cx="2277831" cy="94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0309" imgH="828750" progId="Equation.DSMT4">
                  <p:embed/>
                </p:oleObj>
              </mc:Choice>
              <mc:Fallback>
                <p:oleObj name="Equation" r:id="rId8" imgW="2000309" imgH="82875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CEAC69-1885-4819-9B76-AE80D150D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1058" y="1110960"/>
                        <a:ext cx="2277831" cy="94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31">
            <a:extLst>
              <a:ext uri="{FF2B5EF4-FFF2-40B4-BE49-F238E27FC236}">
                <a16:creationId xmlns:a16="http://schemas.microsoft.com/office/drawing/2014/main" id="{177F81F4-5F9A-4D9D-A53C-FEA1D3253B7A}"/>
              </a:ext>
            </a:extLst>
          </p:cNvPr>
          <p:cNvSpPr txBox="1"/>
          <p:nvPr/>
        </p:nvSpPr>
        <p:spPr>
          <a:xfrm>
            <a:off x="2326880" y="2212362"/>
            <a:ext cx="475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D95D97-8C8D-49FC-81B5-E9C5BD75F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91796"/>
              </p:ext>
            </p:extLst>
          </p:nvPr>
        </p:nvGraphicFramePr>
        <p:xfrm>
          <a:off x="2608113" y="2592585"/>
          <a:ext cx="3833706" cy="20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0174" imgH="1847946" progId="Equation.DSMT4">
                  <p:embed/>
                </p:oleObj>
              </mc:Choice>
              <mc:Fallback>
                <p:oleObj name="Equation" r:id="rId10" imgW="3410174" imgH="18479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8113" y="2592585"/>
                        <a:ext cx="3833706" cy="20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E1CF4E-4D92-42EA-9E2B-CA171E39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067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7" y="849666"/>
            <a:ext cx="5714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6.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即時練習：</a:t>
            </a:r>
            <a:b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在圖中，我們想估算樹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的高度。</a:t>
            </a:r>
            <a:b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已知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∠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30°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∠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BDC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60°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</a:t>
            </a:r>
            <a:b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以及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之間的距離為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 m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假設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ADC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是一條直線且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⊥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AC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0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求樹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的高度。  </a:t>
            </a:r>
            <a:endParaRPr lang="zh-CN" altLang="en-US" sz="20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64AB08-65BC-476F-B5BC-39F219EDF992}"/>
              </a:ext>
            </a:extLst>
          </p:cNvPr>
          <p:cNvGrpSpPr/>
          <p:nvPr/>
        </p:nvGrpSpPr>
        <p:grpSpPr>
          <a:xfrm>
            <a:off x="3296654" y="2758512"/>
            <a:ext cx="2252978" cy="1706882"/>
            <a:chOff x="1471349" y="99961"/>
            <a:chExt cx="2253153" cy="1707239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6F99446D-B9F7-412F-B059-FDFE19ADA497}"/>
                </a:ext>
              </a:extLst>
            </p:cNvPr>
            <p:cNvSpPr txBox="1"/>
            <p:nvPr/>
          </p:nvSpPr>
          <p:spPr>
            <a:xfrm>
              <a:off x="3214387" y="99961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4E5C2C-EF25-4500-9A8D-76E7DC62434D}"/>
                </a:ext>
              </a:extLst>
            </p:cNvPr>
            <p:cNvGrpSpPr/>
            <p:nvPr/>
          </p:nvGrpSpPr>
          <p:grpSpPr>
            <a:xfrm>
              <a:off x="1471349" y="219723"/>
              <a:ext cx="2253153" cy="1587477"/>
              <a:chOff x="1471349" y="219723"/>
              <a:chExt cx="2253153" cy="1587477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8A7C081D-1F30-4B86-9E5B-A59A0FA28476}"/>
                  </a:ext>
                </a:extLst>
              </p:cNvPr>
              <p:cNvSpPr txBox="1"/>
              <p:nvPr/>
            </p:nvSpPr>
            <p:spPr>
              <a:xfrm>
                <a:off x="1875108" y="1466910"/>
                <a:ext cx="4222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9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63F34DFA-5FAA-4282-9694-D8CDB4E8ECA2}"/>
                  </a:ext>
                </a:extLst>
              </p:cNvPr>
              <p:cNvSpPr txBox="1"/>
              <p:nvPr/>
            </p:nvSpPr>
            <p:spPr>
              <a:xfrm>
                <a:off x="3194760" y="1392762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F7F51290-C9C2-4DBC-B51E-92996D587516}"/>
                  </a:ext>
                </a:extLst>
              </p:cNvPr>
              <p:cNvSpPr txBox="1"/>
              <p:nvPr/>
            </p:nvSpPr>
            <p:spPr>
              <a:xfrm>
                <a:off x="1471349" y="138711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Graphic 1" descr="Fir tree outline">
                <a:extLst>
                  <a:ext uri="{FF2B5EF4-FFF2-40B4-BE49-F238E27FC236}">
                    <a16:creationId xmlns:a16="http://schemas.microsoft.com/office/drawing/2014/main" id="{61381BE8-EBFF-4931-B78B-EA32E19D5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5099" y="219723"/>
                <a:ext cx="1019403" cy="1363226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FA7E609-85B9-4182-BF62-838943FFD657}"/>
                  </a:ext>
                </a:extLst>
              </p:cNvPr>
              <p:cNvCxnSpPr/>
              <p:nvPr/>
            </p:nvCxnSpPr>
            <p:spPr>
              <a:xfrm>
                <a:off x="3214425" y="281252"/>
                <a:ext cx="0" cy="12275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5775C0C1-FCCF-49F2-AEFD-1FFB43726250}"/>
                  </a:ext>
                </a:extLst>
              </p:cNvPr>
              <p:cNvSpPr/>
              <p:nvPr/>
            </p:nvSpPr>
            <p:spPr>
              <a:xfrm rot="255992">
                <a:off x="1626414" y="1285349"/>
                <a:ext cx="392687" cy="392687"/>
              </a:xfrm>
              <a:prstGeom prst="arc">
                <a:avLst>
                  <a:gd name="adj1" fmla="val 18427046"/>
                  <a:gd name="adj2" fmla="val 317282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10">
                <a:extLst>
                  <a:ext uri="{FF2B5EF4-FFF2-40B4-BE49-F238E27FC236}">
                    <a16:creationId xmlns:a16="http://schemas.microsoft.com/office/drawing/2014/main" id="{955E1926-674E-42D4-83FA-762F5FBB74D9}"/>
                  </a:ext>
                </a:extLst>
              </p:cNvPr>
              <p:cNvSpPr txBox="1"/>
              <p:nvPr/>
            </p:nvSpPr>
            <p:spPr>
              <a:xfrm>
                <a:off x="1949446" y="1232369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12EFFB-AE53-479D-924E-6B114047CD88}"/>
                  </a:ext>
                </a:extLst>
              </p:cNvPr>
              <p:cNvCxnSpPr/>
              <p:nvPr/>
            </p:nvCxnSpPr>
            <p:spPr>
              <a:xfrm>
                <a:off x="2518410" y="1516090"/>
                <a:ext cx="6960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F58D6D-EF40-449A-AB69-B891AD48EEE5}"/>
                  </a:ext>
                </a:extLst>
              </p:cNvPr>
              <p:cNvCxnSpPr/>
              <p:nvPr/>
            </p:nvCxnSpPr>
            <p:spPr>
              <a:xfrm flipH="1">
                <a:off x="2503170" y="270390"/>
                <a:ext cx="711255" cy="12498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2FFD27-D5F9-4C05-95AD-0F00EE24F834}"/>
                  </a:ext>
                </a:extLst>
              </p:cNvPr>
              <p:cNvCxnSpPr/>
              <p:nvPr/>
            </p:nvCxnSpPr>
            <p:spPr>
              <a:xfrm>
                <a:off x="1731326" y="1515414"/>
                <a:ext cx="7756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B81DFC-521B-4C6F-AE33-DBFCB716D04E}"/>
                  </a:ext>
                </a:extLst>
              </p:cNvPr>
              <p:cNvCxnSpPr/>
              <p:nvPr/>
            </p:nvCxnSpPr>
            <p:spPr>
              <a:xfrm flipH="1">
                <a:off x="1738288" y="271448"/>
                <a:ext cx="1476137" cy="12420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D099A3C9-8579-4199-B38D-775AFAD25563}"/>
                  </a:ext>
                </a:extLst>
              </p:cNvPr>
              <p:cNvSpPr/>
              <p:nvPr/>
            </p:nvSpPr>
            <p:spPr>
              <a:xfrm>
                <a:off x="2306258" y="1319102"/>
                <a:ext cx="392687" cy="392687"/>
              </a:xfrm>
              <a:prstGeom prst="arc">
                <a:avLst>
                  <a:gd name="adj1" fmla="val 18030207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16">
                <a:extLst>
                  <a:ext uri="{FF2B5EF4-FFF2-40B4-BE49-F238E27FC236}">
                    <a16:creationId xmlns:a16="http://schemas.microsoft.com/office/drawing/2014/main" id="{D81C26D2-1E00-410F-A2C2-B156302CE095}"/>
                  </a:ext>
                </a:extLst>
              </p:cNvPr>
              <p:cNvSpPr txBox="1"/>
              <p:nvPr/>
            </p:nvSpPr>
            <p:spPr>
              <a:xfrm>
                <a:off x="2609959" y="1232031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EA6CFB0B-BC98-45A7-A6A6-69CA22966045}"/>
                  </a:ext>
                </a:extLst>
              </p:cNvPr>
              <p:cNvSpPr txBox="1"/>
              <p:nvPr/>
            </p:nvSpPr>
            <p:spPr>
              <a:xfrm>
                <a:off x="2366699" y="1449695"/>
                <a:ext cx="299720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108894-8C73-4E9B-9F8F-682BB97E7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3830"/>
              </p:ext>
            </p:extLst>
          </p:nvPr>
        </p:nvGraphicFramePr>
        <p:xfrm>
          <a:off x="4513080" y="3985214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80" imgH="171366" progId="Equation.DSMT4">
                  <p:embed/>
                </p:oleObj>
              </mc:Choice>
              <mc:Fallback>
                <p:oleObj name="Equation" r:id="rId8" imgW="266780" imgH="171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3080" y="3985214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31881F-4399-4A74-8340-1BA10CA1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27987"/>
              </p:ext>
            </p:extLst>
          </p:nvPr>
        </p:nvGraphicFramePr>
        <p:xfrm>
          <a:off x="3875119" y="3995854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780" imgH="171366" progId="Equation.DSMT4">
                  <p:embed/>
                </p:oleObj>
              </mc:Choice>
              <mc:Fallback>
                <p:oleObj name="Equation" r:id="rId10" imgW="266780" imgH="171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75119" y="3995854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0B2A1-94EC-4B2F-9FFC-0F89303A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03980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04079" y="2130727"/>
            <a:ext cx="233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活動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3793140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28950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794547" y="3362253"/>
            <a:ext cx="3741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討論一個估算高度的數學模型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A36C-0992-437F-ADDC-508CED1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64AB08-65BC-476F-B5BC-39F219EDF992}"/>
              </a:ext>
            </a:extLst>
          </p:cNvPr>
          <p:cNvGrpSpPr/>
          <p:nvPr/>
        </p:nvGrpSpPr>
        <p:grpSpPr>
          <a:xfrm>
            <a:off x="3296654" y="501656"/>
            <a:ext cx="2252978" cy="1706882"/>
            <a:chOff x="1471349" y="99961"/>
            <a:chExt cx="2253153" cy="1707239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6F99446D-B9F7-412F-B059-FDFE19ADA497}"/>
                </a:ext>
              </a:extLst>
            </p:cNvPr>
            <p:cNvSpPr txBox="1"/>
            <p:nvPr/>
          </p:nvSpPr>
          <p:spPr>
            <a:xfrm>
              <a:off x="3214387" y="99961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4E5C2C-EF25-4500-9A8D-76E7DC62434D}"/>
                </a:ext>
              </a:extLst>
            </p:cNvPr>
            <p:cNvGrpSpPr/>
            <p:nvPr/>
          </p:nvGrpSpPr>
          <p:grpSpPr>
            <a:xfrm>
              <a:off x="1471349" y="219723"/>
              <a:ext cx="2253153" cy="1587477"/>
              <a:chOff x="1471349" y="219723"/>
              <a:chExt cx="2253153" cy="1587477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8A7C081D-1F30-4B86-9E5B-A59A0FA28476}"/>
                  </a:ext>
                </a:extLst>
              </p:cNvPr>
              <p:cNvSpPr txBox="1"/>
              <p:nvPr/>
            </p:nvSpPr>
            <p:spPr>
              <a:xfrm>
                <a:off x="1875108" y="1466910"/>
                <a:ext cx="4222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9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63F34DFA-5FAA-4282-9694-D8CDB4E8ECA2}"/>
                  </a:ext>
                </a:extLst>
              </p:cNvPr>
              <p:cNvSpPr txBox="1"/>
              <p:nvPr/>
            </p:nvSpPr>
            <p:spPr>
              <a:xfrm>
                <a:off x="3194760" y="1392762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F7F51290-C9C2-4DBC-B51E-92996D587516}"/>
                  </a:ext>
                </a:extLst>
              </p:cNvPr>
              <p:cNvSpPr txBox="1"/>
              <p:nvPr/>
            </p:nvSpPr>
            <p:spPr>
              <a:xfrm>
                <a:off x="1471349" y="138711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Graphic 1" descr="Fir tree outline">
                <a:extLst>
                  <a:ext uri="{FF2B5EF4-FFF2-40B4-BE49-F238E27FC236}">
                    <a16:creationId xmlns:a16="http://schemas.microsoft.com/office/drawing/2014/main" id="{61381BE8-EBFF-4931-B78B-EA32E19D5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5099" y="219723"/>
                <a:ext cx="1019403" cy="1363226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FA7E609-85B9-4182-BF62-838943FFD657}"/>
                  </a:ext>
                </a:extLst>
              </p:cNvPr>
              <p:cNvCxnSpPr/>
              <p:nvPr/>
            </p:nvCxnSpPr>
            <p:spPr>
              <a:xfrm>
                <a:off x="3214425" y="281252"/>
                <a:ext cx="0" cy="12275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5775C0C1-FCCF-49F2-AEFD-1FFB43726250}"/>
                  </a:ext>
                </a:extLst>
              </p:cNvPr>
              <p:cNvSpPr/>
              <p:nvPr/>
            </p:nvSpPr>
            <p:spPr>
              <a:xfrm rot="255992">
                <a:off x="1626414" y="1285349"/>
                <a:ext cx="392687" cy="392687"/>
              </a:xfrm>
              <a:prstGeom prst="arc">
                <a:avLst>
                  <a:gd name="adj1" fmla="val 18427046"/>
                  <a:gd name="adj2" fmla="val 317282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10">
                <a:extLst>
                  <a:ext uri="{FF2B5EF4-FFF2-40B4-BE49-F238E27FC236}">
                    <a16:creationId xmlns:a16="http://schemas.microsoft.com/office/drawing/2014/main" id="{955E1926-674E-42D4-83FA-762F5FBB74D9}"/>
                  </a:ext>
                </a:extLst>
              </p:cNvPr>
              <p:cNvSpPr txBox="1"/>
              <p:nvPr/>
            </p:nvSpPr>
            <p:spPr>
              <a:xfrm>
                <a:off x="1949446" y="1232369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12EFFB-AE53-479D-924E-6B114047CD88}"/>
                  </a:ext>
                </a:extLst>
              </p:cNvPr>
              <p:cNvCxnSpPr/>
              <p:nvPr/>
            </p:nvCxnSpPr>
            <p:spPr>
              <a:xfrm>
                <a:off x="2518410" y="1516090"/>
                <a:ext cx="6960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F58D6D-EF40-449A-AB69-B891AD48EEE5}"/>
                  </a:ext>
                </a:extLst>
              </p:cNvPr>
              <p:cNvCxnSpPr/>
              <p:nvPr/>
            </p:nvCxnSpPr>
            <p:spPr>
              <a:xfrm flipH="1">
                <a:off x="2503170" y="270390"/>
                <a:ext cx="711255" cy="12498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2FFD27-D5F9-4C05-95AD-0F00EE24F834}"/>
                  </a:ext>
                </a:extLst>
              </p:cNvPr>
              <p:cNvCxnSpPr/>
              <p:nvPr/>
            </p:nvCxnSpPr>
            <p:spPr>
              <a:xfrm>
                <a:off x="1731326" y="1515414"/>
                <a:ext cx="7756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B81DFC-521B-4C6F-AE33-DBFCB716D04E}"/>
                  </a:ext>
                </a:extLst>
              </p:cNvPr>
              <p:cNvCxnSpPr/>
              <p:nvPr/>
            </p:nvCxnSpPr>
            <p:spPr>
              <a:xfrm flipH="1">
                <a:off x="1738288" y="271448"/>
                <a:ext cx="1476137" cy="12420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D099A3C9-8579-4199-B38D-775AFAD25563}"/>
                  </a:ext>
                </a:extLst>
              </p:cNvPr>
              <p:cNvSpPr/>
              <p:nvPr/>
            </p:nvSpPr>
            <p:spPr>
              <a:xfrm>
                <a:off x="2306258" y="1319102"/>
                <a:ext cx="392687" cy="392687"/>
              </a:xfrm>
              <a:prstGeom prst="arc">
                <a:avLst>
                  <a:gd name="adj1" fmla="val 18030207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16">
                <a:extLst>
                  <a:ext uri="{FF2B5EF4-FFF2-40B4-BE49-F238E27FC236}">
                    <a16:creationId xmlns:a16="http://schemas.microsoft.com/office/drawing/2014/main" id="{D81C26D2-1E00-410F-A2C2-B156302CE095}"/>
                  </a:ext>
                </a:extLst>
              </p:cNvPr>
              <p:cNvSpPr txBox="1"/>
              <p:nvPr/>
            </p:nvSpPr>
            <p:spPr>
              <a:xfrm>
                <a:off x="2609959" y="1232031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EA6CFB0B-BC98-45A7-A6A6-69CA22966045}"/>
                  </a:ext>
                </a:extLst>
              </p:cNvPr>
              <p:cNvSpPr txBox="1"/>
              <p:nvPr/>
            </p:nvSpPr>
            <p:spPr>
              <a:xfrm>
                <a:off x="2366699" y="1449695"/>
                <a:ext cx="299720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108894-8C73-4E9B-9F8F-682BB97E7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87525"/>
              </p:ext>
            </p:extLst>
          </p:nvPr>
        </p:nvGraphicFramePr>
        <p:xfrm>
          <a:off x="4513080" y="1728358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80" imgH="171366" progId="Equation.DSMT4">
                  <p:embed/>
                </p:oleObj>
              </mc:Choice>
              <mc:Fallback>
                <p:oleObj name="Equation" r:id="rId8" imgW="266780" imgH="17136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5108894-8C73-4E9B-9F8F-682BB97E7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3080" y="1728358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31881F-4399-4A74-8340-1BA10CA1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13326"/>
              </p:ext>
            </p:extLst>
          </p:nvPr>
        </p:nvGraphicFramePr>
        <p:xfrm>
          <a:off x="3875119" y="1738998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780" imgH="171366" progId="Equation.DSMT4">
                  <p:embed/>
                </p:oleObj>
              </mc:Choice>
              <mc:Fallback>
                <p:oleObj name="Equation" r:id="rId10" imgW="266780" imgH="17136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31881F-4399-4A74-8340-1BA10CA1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75119" y="1738998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31">
            <a:extLst>
              <a:ext uri="{FF2B5EF4-FFF2-40B4-BE49-F238E27FC236}">
                <a16:creationId xmlns:a16="http://schemas.microsoft.com/office/drawing/2014/main" id="{F75C03DD-FC22-4E90-B408-C52AD80D2D02}"/>
              </a:ext>
            </a:extLst>
          </p:cNvPr>
          <p:cNvSpPr txBox="1"/>
          <p:nvPr/>
        </p:nvSpPr>
        <p:spPr>
          <a:xfrm>
            <a:off x="1884488" y="2272496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答案：設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= h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</a:t>
            </a:r>
            <a:r>
              <a:rPr lang="zh-CN" altLang="en-US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DC = x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</a:p>
        </p:txBody>
      </p:sp>
      <p:sp>
        <p:nvSpPr>
          <p:cNvPr id="26" name="文本框 31">
            <a:extLst>
              <a:ext uri="{FF2B5EF4-FFF2-40B4-BE49-F238E27FC236}">
                <a16:creationId xmlns:a16="http://schemas.microsoft.com/office/drawing/2014/main" id="{08F8462B-ECB3-406E-8DA5-C0EA9B093670}"/>
              </a:ext>
            </a:extLst>
          </p:cNvPr>
          <p:cNvSpPr txBox="1"/>
          <p:nvPr/>
        </p:nvSpPr>
        <p:spPr>
          <a:xfrm>
            <a:off x="2449247" y="2612239"/>
            <a:ext cx="457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2E8977-1B8F-45CD-9997-4AE5340DE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54167"/>
              </p:ext>
            </p:extLst>
          </p:nvPr>
        </p:nvGraphicFramePr>
        <p:xfrm>
          <a:off x="2502465" y="2935331"/>
          <a:ext cx="2291140" cy="111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95726" imgH="828750" progId="Equation.DSMT4">
                  <p:embed/>
                </p:oleObj>
              </mc:Choice>
              <mc:Fallback>
                <p:oleObj name="Equation" r:id="rId12" imgW="1695726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02465" y="2935331"/>
                        <a:ext cx="2291140" cy="111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84D6BA-FC9F-4D6A-8813-576C49A91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64057"/>
              </p:ext>
            </p:extLst>
          </p:nvPr>
        </p:nvGraphicFramePr>
        <p:xfrm>
          <a:off x="5165148" y="2954961"/>
          <a:ext cx="2250978" cy="11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95726" imgH="828750" progId="Equation.DSMT4">
                  <p:embed/>
                </p:oleObj>
              </mc:Choice>
              <mc:Fallback>
                <p:oleObj name="Equation" r:id="rId14" imgW="1695726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65148" y="2954961"/>
                        <a:ext cx="2250978" cy="110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D71B5-3231-46A0-AABE-8BDA3353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4708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31">
            <a:extLst>
              <a:ext uri="{FF2B5EF4-FFF2-40B4-BE49-F238E27FC236}">
                <a16:creationId xmlns:a16="http://schemas.microsoft.com/office/drawing/2014/main" id="{F75C03DD-FC22-4E90-B408-C52AD80D2D02}"/>
              </a:ext>
            </a:extLst>
          </p:cNvPr>
          <p:cNvSpPr txBox="1"/>
          <p:nvPr/>
        </p:nvSpPr>
        <p:spPr>
          <a:xfrm>
            <a:off x="1884488" y="499591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答案：設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= h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</a:t>
            </a:r>
            <a:r>
              <a:rPr lang="zh-CN" altLang="en-US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DC = x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</a:p>
        </p:txBody>
      </p:sp>
      <p:sp>
        <p:nvSpPr>
          <p:cNvPr id="26" name="文本框 31">
            <a:extLst>
              <a:ext uri="{FF2B5EF4-FFF2-40B4-BE49-F238E27FC236}">
                <a16:creationId xmlns:a16="http://schemas.microsoft.com/office/drawing/2014/main" id="{08F8462B-ECB3-406E-8DA5-C0EA9B093670}"/>
              </a:ext>
            </a:extLst>
          </p:cNvPr>
          <p:cNvSpPr txBox="1"/>
          <p:nvPr/>
        </p:nvSpPr>
        <p:spPr>
          <a:xfrm>
            <a:off x="2449247" y="839334"/>
            <a:ext cx="457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2E8977-1B8F-45CD-9997-4AE5340DE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02309"/>
              </p:ext>
            </p:extLst>
          </p:nvPr>
        </p:nvGraphicFramePr>
        <p:xfrm>
          <a:off x="2502465" y="1162427"/>
          <a:ext cx="2069535" cy="101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95726" imgH="828750" progId="Equation.DSMT4">
                  <p:embed/>
                </p:oleObj>
              </mc:Choice>
              <mc:Fallback>
                <p:oleObj name="Equation" r:id="rId6" imgW="1695726" imgH="82875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C2E8977-1B8F-45CD-9997-4AE5340DE2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2465" y="1162427"/>
                        <a:ext cx="2069535" cy="101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84D6BA-FC9F-4D6A-8813-576C49A91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14502"/>
              </p:ext>
            </p:extLst>
          </p:nvPr>
        </p:nvGraphicFramePr>
        <p:xfrm>
          <a:off x="5165148" y="1182057"/>
          <a:ext cx="2069535" cy="101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95726" imgH="828750" progId="Equation.DSMT4">
                  <p:embed/>
                </p:oleObj>
              </mc:Choice>
              <mc:Fallback>
                <p:oleObj name="Equation" r:id="rId8" imgW="1695726" imgH="82875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84D6BA-FC9F-4D6A-8813-576C49A91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5148" y="1182057"/>
                        <a:ext cx="2069535" cy="101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774C96BD-E007-45D2-A678-CB3C47711764}"/>
              </a:ext>
            </a:extLst>
          </p:cNvPr>
          <p:cNvSpPr txBox="1"/>
          <p:nvPr/>
        </p:nvSpPr>
        <p:spPr>
          <a:xfrm>
            <a:off x="2502465" y="2168241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7BD1CD-EFA0-4E31-BD85-5F163F0E6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06098"/>
              </p:ext>
            </p:extLst>
          </p:nvPr>
        </p:nvGraphicFramePr>
        <p:xfrm>
          <a:off x="2600208" y="2496161"/>
          <a:ext cx="3244185" cy="217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52765" imgH="1847946" progId="Equation.DSMT4">
                  <p:embed/>
                </p:oleObj>
              </mc:Choice>
              <mc:Fallback>
                <p:oleObj name="Equation" r:id="rId10" imgW="2752765" imgH="18479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0208" y="2496161"/>
                        <a:ext cx="3244185" cy="217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本框 31">
            <a:extLst>
              <a:ext uri="{FF2B5EF4-FFF2-40B4-BE49-F238E27FC236}">
                <a16:creationId xmlns:a16="http://schemas.microsoft.com/office/drawing/2014/main" id="{A6FCBB15-94CD-49E9-A35B-DBFCE2E30FCE}"/>
              </a:ext>
            </a:extLst>
          </p:cNvPr>
          <p:cNvSpPr txBox="1"/>
          <p:nvPr/>
        </p:nvSpPr>
        <p:spPr>
          <a:xfrm>
            <a:off x="4937544" y="4386365"/>
            <a:ext cx="130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∴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7.79 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7C8403-E218-46BE-8CB2-75E03B53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58680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1297601"/>
            <a:ext cx="544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 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我們可以運用問題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中的方法來估算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	</a:t>
            </a:r>
            <a:r>
              <a:rPr lang="zh-HK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建築物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的高度。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作出在估算中必要的假設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由此，估算建築物的高度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400" b="1" i="1" spc="-15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  <a:sym typeface="+mn-lt"/>
              </a:rPr>
            </a:br>
            <a:r>
              <a:rPr lang="en-US" altLang="zh-CN" sz="24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可以參考小程式：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	 	   	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https://www.geogebra.org/m/djurma4f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B2F0A-F33C-431B-B8F6-7A9C2F7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37908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6E0D-5714-4A48-B6E0-AE692958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33</a:t>
            </a:fld>
            <a:endParaRPr lang="zh-CN" altLang="en-US"/>
          </a:p>
        </p:txBody>
      </p:sp>
      <p:grpSp>
        <p:nvGrpSpPr>
          <p:cNvPr id="20" name="Canvas 1058602091">
            <a:extLst>
              <a:ext uri="{FF2B5EF4-FFF2-40B4-BE49-F238E27FC236}">
                <a16:creationId xmlns:a16="http://schemas.microsoft.com/office/drawing/2014/main" id="{5ABD124F-CCDB-4A3A-A645-94E2D324F178}"/>
              </a:ext>
            </a:extLst>
          </p:cNvPr>
          <p:cNvGrpSpPr/>
          <p:nvPr/>
        </p:nvGrpSpPr>
        <p:grpSpPr>
          <a:xfrm>
            <a:off x="2087245" y="1026477"/>
            <a:ext cx="4969510" cy="3090545"/>
            <a:chOff x="0" y="0"/>
            <a:chExt cx="4969510" cy="30905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41AC9A-462E-47FF-808A-BB6A46CD176B}"/>
                </a:ext>
              </a:extLst>
            </p:cNvPr>
            <p:cNvSpPr/>
            <p:nvPr/>
          </p:nvSpPr>
          <p:spPr>
            <a:xfrm>
              <a:off x="0" y="0"/>
              <a:ext cx="4969510" cy="309054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F61393-65DD-4C52-ADAB-9D9457A6F3A3}"/>
                </a:ext>
              </a:extLst>
            </p:cNvPr>
            <p:cNvGrpSpPr/>
            <p:nvPr/>
          </p:nvGrpSpPr>
          <p:grpSpPr>
            <a:xfrm>
              <a:off x="193589" y="0"/>
              <a:ext cx="4580759" cy="3051915"/>
              <a:chOff x="193589" y="0"/>
              <a:chExt cx="4580759" cy="305191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CD10343-58CC-4EB6-BB79-18917DF72C47}"/>
                  </a:ext>
                </a:extLst>
              </p:cNvPr>
              <p:cNvGrpSpPr/>
              <p:nvPr/>
            </p:nvGrpSpPr>
            <p:grpSpPr>
              <a:xfrm>
                <a:off x="202077" y="0"/>
                <a:ext cx="4572271" cy="2642235"/>
                <a:chOff x="247029" y="0"/>
                <a:chExt cx="4572271" cy="2642235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5B895EBC-5EBD-49A5-91D8-400BD4AFE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320" y="0"/>
                  <a:ext cx="4538980" cy="264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87C002D-9493-4737-B4A8-6D98CF29EEB6}"/>
                    </a:ext>
                  </a:extLst>
                </p:cNvPr>
                <p:cNvSpPr/>
                <p:nvPr/>
              </p:nvSpPr>
              <p:spPr>
                <a:xfrm>
                  <a:off x="247029" y="123568"/>
                  <a:ext cx="617897" cy="576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" name="Text Box 110064577">
                <a:extLst>
                  <a:ext uri="{FF2B5EF4-FFF2-40B4-BE49-F238E27FC236}">
                    <a16:creationId xmlns:a16="http://schemas.microsoft.com/office/drawing/2014/main" id="{7C6CA854-7012-4FC6-A4CE-701B365547F5}"/>
                  </a:ext>
                </a:extLst>
              </p:cNvPr>
              <p:cNvSpPr txBox="1"/>
              <p:nvPr/>
            </p:nvSpPr>
            <p:spPr>
              <a:xfrm>
                <a:off x="434310" y="2089940"/>
                <a:ext cx="2468245" cy="4362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學生的視線水平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1721538782">
                <a:extLst>
                  <a:ext uri="{FF2B5EF4-FFF2-40B4-BE49-F238E27FC236}">
                    <a16:creationId xmlns:a16="http://schemas.microsoft.com/office/drawing/2014/main" id="{2D1944CD-0063-4D20-8ADE-D9D9E9D31D8C}"/>
                  </a:ext>
                </a:extLst>
              </p:cNvPr>
              <p:cNvSpPr txBox="1"/>
              <p:nvPr/>
            </p:nvSpPr>
            <p:spPr>
              <a:xfrm>
                <a:off x="193589" y="2714095"/>
                <a:ext cx="3666490" cy="3378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第一與第二個位置之間的水平距離</a:t>
                </a: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_____________</a:t>
                </a:r>
                <a:endParaRPr 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1901695453">
                <a:extLst>
                  <a:ext uri="{FF2B5EF4-FFF2-40B4-BE49-F238E27FC236}">
                    <a16:creationId xmlns:a16="http://schemas.microsoft.com/office/drawing/2014/main" id="{87E88B8C-CFA9-40BA-A4E9-F789B9BF911B}"/>
                  </a:ext>
                </a:extLst>
              </p:cNvPr>
              <p:cNvSpPr txBox="1"/>
              <p:nvPr/>
            </p:nvSpPr>
            <p:spPr>
              <a:xfrm>
                <a:off x="399185" y="138344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第一個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1718370557">
                <a:extLst>
                  <a:ext uri="{FF2B5EF4-FFF2-40B4-BE49-F238E27FC236}">
                    <a16:creationId xmlns:a16="http://schemas.microsoft.com/office/drawing/2014/main" id="{0886A228-50CB-4AEA-89E7-0608BADA7B3A}"/>
                  </a:ext>
                </a:extLst>
              </p:cNvPr>
              <p:cNvSpPr txBox="1"/>
              <p:nvPr/>
            </p:nvSpPr>
            <p:spPr>
              <a:xfrm>
                <a:off x="2639942" y="138376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第二個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C9BF897-B945-4BC8-A653-B47EA7880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7" t="31408" r="95" b="39532"/>
              <a:stretch/>
            </p:blipFill>
            <p:spPr bwMode="auto">
              <a:xfrm>
                <a:off x="2322302" y="2339293"/>
                <a:ext cx="535411" cy="981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6793275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854230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作出在估算中必要的假設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534" y="3292470"/>
            <a:ext cx="541567" cy="702032"/>
          </a:xfrm>
          <a:prstGeom prst="rect">
            <a:avLst/>
          </a:prstGeom>
        </p:spPr>
      </p:pic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3681647" y="1445972"/>
            <a:ext cx="1668597" cy="1638703"/>
            <a:chOff x="5609675" y="1785189"/>
            <a:chExt cx="1668597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609675" y="1785189"/>
              <a:ext cx="1630969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647303" y="1890675"/>
              <a:ext cx="1630969" cy="74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水平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endParaRPr lang="en-US" altLang="zh-CN" sz="15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學生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站立的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兩個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位置和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的基座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處於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相同的水平</a:t>
              </a:r>
              <a:r>
                <a:rPr lang="zh-CN" altLang="en-US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位置且</a:t>
              </a:r>
              <a:r>
                <a:rPr lang="zh-CN" altLang="en-US" sz="15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共線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F3C0-8D93-4182-A860-6D85C495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0540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anvas 1058602091">
            <a:extLst>
              <a:ext uri="{FF2B5EF4-FFF2-40B4-BE49-F238E27FC236}">
                <a16:creationId xmlns:a16="http://schemas.microsoft.com/office/drawing/2014/main" id="{5307E87F-6E76-465F-9619-EFA2647BAECE}"/>
              </a:ext>
            </a:extLst>
          </p:cNvPr>
          <p:cNvGrpSpPr/>
          <p:nvPr/>
        </p:nvGrpSpPr>
        <p:grpSpPr>
          <a:xfrm>
            <a:off x="2087245" y="1026477"/>
            <a:ext cx="4969510" cy="3090545"/>
            <a:chOff x="0" y="0"/>
            <a:chExt cx="4969510" cy="30905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04C33C-57C0-43ED-A90C-8A2168F06E4B}"/>
                </a:ext>
              </a:extLst>
            </p:cNvPr>
            <p:cNvSpPr/>
            <p:nvPr/>
          </p:nvSpPr>
          <p:spPr>
            <a:xfrm>
              <a:off x="0" y="0"/>
              <a:ext cx="4969510" cy="309054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D2E337-A9BA-49D5-8D1D-2049C98EFDBD}"/>
                </a:ext>
              </a:extLst>
            </p:cNvPr>
            <p:cNvGrpSpPr/>
            <p:nvPr/>
          </p:nvGrpSpPr>
          <p:grpSpPr>
            <a:xfrm>
              <a:off x="193589" y="0"/>
              <a:ext cx="4580759" cy="3051915"/>
              <a:chOff x="193589" y="0"/>
              <a:chExt cx="4580759" cy="305191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8145A3C-ECC1-4BCC-96E0-16E0A694B284}"/>
                  </a:ext>
                </a:extLst>
              </p:cNvPr>
              <p:cNvGrpSpPr/>
              <p:nvPr/>
            </p:nvGrpSpPr>
            <p:grpSpPr>
              <a:xfrm>
                <a:off x="202077" y="0"/>
                <a:ext cx="4572271" cy="2642235"/>
                <a:chOff x="247029" y="0"/>
                <a:chExt cx="4572271" cy="2642235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6159F4CD-FCEA-4953-A1EC-5A0373950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320" y="0"/>
                  <a:ext cx="4538980" cy="264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4619B59-AF4D-48E3-AC1D-71B25552BCDF}"/>
                    </a:ext>
                  </a:extLst>
                </p:cNvPr>
                <p:cNvSpPr/>
                <p:nvPr/>
              </p:nvSpPr>
              <p:spPr>
                <a:xfrm>
                  <a:off x="247029" y="123568"/>
                  <a:ext cx="617897" cy="576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Text Box 110064577">
                <a:extLst>
                  <a:ext uri="{FF2B5EF4-FFF2-40B4-BE49-F238E27FC236}">
                    <a16:creationId xmlns:a16="http://schemas.microsoft.com/office/drawing/2014/main" id="{85379EAC-4D29-4B82-8222-8E758F7A231D}"/>
                  </a:ext>
                </a:extLst>
              </p:cNvPr>
              <p:cNvSpPr txBox="1"/>
              <p:nvPr/>
            </p:nvSpPr>
            <p:spPr>
              <a:xfrm>
                <a:off x="434310" y="2089940"/>
                <a:ext cx="2468245" cy="4362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學生的視線水平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1721538782">
                <a:extLst>
                  <a:ext uri="{FF2B5EF4-FFF2-40B4-BE49-F238E27FC236}">
                    <a16:creationId xmlns:a16="http://schemas.microsoft.com/office/drawing/2014/main" id="{8E6D899A-0F52-4916-80BF-57462B7D4598}"/>
                  </a:ext>
                </a:extLst>
              </p:cNvPr>
              <p:cNvSpPr txBox="1"/>
              <p:nvPr/>
            </p:nvSpPr>
            <p:spPr>
              <a:xfrm>
                <a:off x="193589" y="2714095"/>
                <a:ext cx="3666490" cy="3378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第一與第二個位置之間的水平距離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901695453">
                <a:extLst>
                  <a:ext uri="{FF2B5EF4-FFF2-40B4-BE49-F238E27FC236}">
                    <a16:creationId xmlns:a16="http://schemas.microsoft.com/office/drawing/2014/main" id="{6782AA9D-0EF4-4FCA-8EA5-63FB18976029}"/>
                  </a:ext>
                </a:extLst>
              </p:cNvPr>
              <p:cNvSpPr txBox="1"/>
              <p:nvPr/>
            </p:nvSpPr>
            <p:spPr>
              <a:xfrm>
                <a:off x="399185" y="138344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第一個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1718370557">
                <a:extLst>
                  <a:ext uri="{FF2B5EF4-FFF2-40B4-BE49-F238E27FC236}">
                    <a16:creationId xmlns:a16="http://schemas.microsoft.com/office/drawing/2014/main" id="{A1203BA2-137D-40E6-9FAB-A45DB9DA5501}"/>
                  </a:ext>
                </a:extLst>
              </p:cNvPr>
              <p:cNvSpPr txBox="1"/>
              <p:nvPr/>
            </p:nvSpPr>
            <p:spPr>
              <a:xfrm>
                <a:off x="2639942" y="138376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第二個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TW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A8A0882-D86D-453D-9D1D-AF0967F3C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7" t="31408" r="95" b="39532"/>
              <a:stretch/>
            </p:blipFill>
            <p:spPr bwMode="auto">
              <a:xfrm>
                <a:off x="2322302" y="2339293"/>
                <a:ext cx="535411" cy="981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6E0D-5714-4A48-B6E0-AE692958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25" name="Text Box 1">
            <a:extLst>
              <a:ext uri="{FF2B5EF4-FFF2-40B4-BE49-F238E27FC236}">
                <a16:creationId xmlns:a16="http://schemas.microsoft.com/office/drawing/2014/main" id="{CEDD7EC3-93BA-44E0-B311-8468669DA452}"/>
              </a:ext>
            </a:extLst>
          </p:cNvPr>
          <p:cNvSpPr txBox="1"/>
          <p:nvPr/>
        </p:nvSpPr>
        <p:spPr>
          <a:xfrm flipH="1">
            <a:off x="3242426" y="2427867"/>
            <a:ext cx="523240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22.8°</a:t>
            </a:r>
            <a:endParaRPr lang="en-US" sz="1200" kern="10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6" name="Text Box 1">
            <a:extLst>
              <a:ext uri="{FF2B5EF4-FFF2-40B4-BE49-F238E27FC236}">
                <a16:creationId xmlns:a16="http://schemas.microsoft.com/office/drawing/2014/main" id="{72CFF32F-45B5-4735-B6BE-6D09AC1884DD}"/>
              </a:ext>
            </a:extLst>
          </p:cNvPr>
          <p:cNvSpPr txBox="1"/>
          <p:nvPr/>
        </p:nvSpPr>
        <p:spPr>
          <a:xfrm flipH="1">
            <a:off x="5531732" y="2414668"/>
            <a:ext cx="523240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48.5°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Text Box 1">
            <a:extLst>
              <a:ext uri="{FF2B5EF4-FFF2-40B4-BE49-F238E27FC236}">
                <a16:creationId xmlns:a16="http://schemas.microsoft.com/office/drawing/2014/main" id="{94E98EEC-0379-4128-A29C-BCE582E3809D}"/>
              </a:ext>
            </a:extLst>
          </p:cNvPr>
          <p:cNvSpPr txBox="1"/>
          <p:nvPr/>
        </p:nvSpPr>
        <p:spPr>
          <a:xfrm flipH="1">
            <a:off x="4096237" y="2961246"/>
            <a:ext cx="619125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1.65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D252D00B-4D3A-41CC-8CAC-80B8EB512390}"/>
              </a:ext>
            </a:extLst>
          </p:cNvPr>
          <p:cNvSpPr txBox="1"/>
          <p:nvPr/>
        </p:nvSpPr>
        <p:spPr>
          <a:xfrm flipH="1">
            <a:off x="4958234" y="3588548"/>
            <a:ext cx="695325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12.26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0792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730645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由此，估算建築物的高度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B2EDD347-9F4B-4AD9-A6D2-75997C88B8F0}"/>
              </a:ext>
            </a:extLst>
          </p:cNvPr>
          <p:cNvSpPr txBox="1"/>
          <p:nvPr/>
        </p:nvSpPr>
        <p:spPr>
          <a:xfrm>
            <a:off x="1850064" y="1214735"/>
            <a:ext cx="544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答案：</a:t>
            </a:r>
            <a:endParaRPr lang="en-US" altLang="zh-CN" dirty="0"/>
          </a:p>
          <a:p>
            <a:r>
              <a:rPr lang="zh-CN" altLang="en-US" dirty="0"/>
              <a:t>由學生的眼睛，作一條垂直於建築物的水平線。</a:t>
            </a:r>
            <a:endParaRPr lang="en-US" altLang="zh-CN" dirty="0"/>
          </a:p>
          <a:p>
            <a:r>
              <a:rPr lang="zh-CN" altLang="en-US" dirty="0"/>
              <a:t>設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zh-CN" altLang="en-US" dirty="0"/>
              <a:t>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/>
              <a:t>為未知數，如圖所示。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A55AF-340D-4984-A6FE-DFC7D42BE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24010"/>
              </p:ext>
            </p:extLst>
          </p:nvPr>
        </p:nvGraphicFramePr>
        <p:xfrm>
          <a:off x="1925160" y="2260129"/>
          <a:ext cx="2516889" cy="111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425" imgH="857191" progId="Equation.DSMT4">
                  <p:embed/>
                </p:oleObj>
              </mc:Choice>
              <mc:Fallback>
                <p:oleObj name="Equation" r:id="rId6" imgW="1943425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5160" y="2260129"/>
                        <a:ext cx="2516889" cy="111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91135B-5642-46B9-8E61-3D55E318B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80200"/>
              </p:ext>
            </p:extLst>
          </p:nvPr>
        </p:nvGraphicFramePr>
        <p:xfrm>
          <a:off x="1908629" y="3463368"/>
          <a:ext cx="2516888" cy="111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3425" imgH="857191" progId="Equation.DSMT4">
                  <p:embed/>
                </p:oleObj>
              </mc:Choice>
              <mc:Fallback>
                <p:oleObj name="Equation" r:id="rId8" imgW="1943425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8629" y="3463368"/>
                        <a:ext cx="2516888" cy="111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FA3F72-5FCA-484A-8005-BB607914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2754C-DD67-41F8-97D6-67D8919F9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999" y="2688786"/>
            <a:ext cx="2958564" cy="17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563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A55AF-340D-4984-A6FE-DFC7D42BE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50354"/>
              </p:ext>
            </p:extLst>
          </p:nvPr>
        </p:nvGraphicFramePr>
        <p:xfrm>
          <a:off x="1925161" y="495120"/>
          <a:ext cx="2040782" cy="9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3425" imgH="857191" progId="Equation.DSMT4">
                  <p:embed/>
                </p:oleObj>
              </mc:Choice>
              <mc:Fallback>
                <p:oleObj name="Equation" r:id="rId5" imgW="1943425" imgH="85719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AFA55AF-340D-4984-A6FE-DFC7D42BE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161" y="495120"/>
                        <a:ext cx="2040782" cy="90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91135B-5642-46B9-8E61-3D55E318B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22329"/>
              </p:ext>
            </p:extLst>
          </p:nvPr>
        </p:nvGraphicFramePr>
        <p:xfrm>
          <a:off x="1970057" y="1404190"/>
          <a:ext cx="1950990" cy="86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3425" imgH="857191" progId="Equation.DSMT4">
                  <p:embed/>
                </p:oleObj>
              </mc:Choice>
              <mc:Fallback>
                <p:oleObj name="Equation" r:id="rId7" imgW="1943425" imgH="85719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791135B-5642-46B9-8E61-3D55E318B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0057" y="1404190"/>
                        <a:ext cx="1950990" cy="86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1">
            <a:extLst>
              <a:ext uri="{FF2B5EF4-FFF2-40B4-BE49-F238E27FC236}">
                <a16:creationId xmlns:a16="http://schemas.microsoft.com/office/drawing/2014/main" id="{04CE6882-3FD7-4011-826B-C75F14FE90C8}"/>
              </a:ext>
            </a:extLst>
          </p:cNvPr>
          <p:cNvSpPr txBox="1"/>
          <p:nvPr/>
        </p:nvSpPr>
        <p:spPr>
          <a:xfrm>
            <a:off x="1925161" y="2291027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6D611B-E7F1-47F9-B391-92CF949D5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91893"/>
              </p:ext>
            </p:extLst>
          </p:nvPr>
        </p:nvGraphicFramePr>
        <p:xfrm>
          <a:off x="1426745" y="2679329"/>
          <a:ext cx="3437697" cy="181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66800" imgH="1828800" progId="Equation.DSMT4">
                  <p:embed/>
                </p:oleObj>
              </mc:Choice>
              <mc:Fallback>
                <p:oleObj name="Equation" r:id="rId9" imgW="34668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6745" y="2679329"/>
                        <a:ext cx="3437697" cy="181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A01137-A797-484A-8831-72AF9C63E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194"/>
              </p:ext>
            </p:extLst>
          </p:nvPr>
        </p:nvGraphicFramePr>
        <p:xfrm>
          <a:off x="4878298" y="715209"/>
          <a:ext cx="1850136" cy="50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7109" imgH="399974" progId="Equation.DSMT4">
                  <p:embed/>
                </p:oleObj>
              </mc:Choice>
              <mc:Fallback>
                <p:oleObj name="Equation" r:id="rId11" imgW="1467109" imgH="3999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8298" y="715209"/>
                        <a:ext cx="1850136" cy="504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本框 31">
            <a:extLst>
              <a:ext uri="{FF2B5EF4-FFF2-40B4-BE49-F238E27FC236}">
                <a16:creationId xmlns:a16="http://schemas.microsoft.com/office/drawing/2014/main" id="{B4D798AE-7597-47E1-8C38-13EDA2C9E465}"/>
              </a:ext>
            </a:extLst>
          </p:cNvPr>
          <p:cNvSpPr txBox="1"/>
          <p:nvPr/>
        </p:nvSpPr>
        <p:spPr>
          <a:xfrm>
            <a:off x="4735899" y="1354481"/>
            <a:ext cx="240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∴建築物的高度是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9.86 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797D36-1819-4985-B303-8DF7F8B1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350C14-CB61-43C6-95B6-E03478490F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429" y="2910348"/>
            <a:ext cx="2577133" cy="14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158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55217" y="2192378"/>
            <a:ext cx="281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活動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4112122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608488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657214"/>
            <a:ext cx="42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創造建築物的 </a:t>
            </a:r>
            <a:r>
              <a:rPr lang="en-GB" sz="24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模型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9736-2616-438F-9C3C-7A2C97A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21276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9911" y="570977"/>
            <a:ext cx="532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1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在估算了建築物的高度之後，</a:t>
            </a:r>
            <a:br>
              <a:rPr lang="en-US" altLang="zh-CN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我們可以利用地圖找出它的橫向尺寸。</a:t>
            </a:r>
            <a:endParaRPr lang="en-US" altLang="zh-CN" b="1" dirty="0">
              <a:solidFill>
                <a:srgbClr val="3E3A39"/>
              </a:solidFill>
              <a:latin typeface="+mn-ea"/>
            </a:endParaRPr>
          </a:p>
          <a:p>
            <a:r>
              <a:rPr lang="en-US" altLang="zh-CN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香港有一些線上的地圖，例如：</a:t>
            </a:r>
            <a:endParaRPr lang="en-US" b="1" dirty="0">
              <a:solidFill>
                <a:srgbClr val="3E3A39"/>
              </a:solidFill>
              <a:latin typeface="+mn-ea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Centamap.com: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http://hk.centamap.com/gc/home.aspx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39</a:t>
            </a:fld>
            <a:endParaRPr lang="zh-CN" altLang="en-US" dirty="0"/>
          </a:p>
        </p:txBody>
      </p:sp>
      <p:grpSp>
        <p:nvGrpSpPr>
          <p:cNvPr id="26" name="Canvas 15">
            <a:extLst>
              <a:ext uri="{FF2B5EF4-FFF2-40B4-BE49-F238E27FC236}">
                <a16:creationId xmlns:a16="http://schemas.microsoft.com/office/drawing/2014/main" id="{061C6B10-67B3-4ED5-86AD-A88C96BA7973}"/>
              </a:ext>
            </a:extLst>
          </p:cNvPr>
          <p:cNvGrpSpPr/>
          <p:nvPr/>
        </p:nvGrpSpPr>
        <p:grpSpPr>
          <a:xfrm>
            <a:off x="1978975" y="1814711"/>
            <a:ext cx="5186045" cy="2197735"/>
            <a:chOff x="0" y="0"/>
            <a:chExt cx="5186045" cy="21977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80654A-67D7-4F60-8E08-373098B07CB4}"/>
                </a:ext>
              </a:extLst>
            </p:cNvPr>
            <p:cNvSpPr/>
            <p:nvPr/>
          </p:nvSpPr>
          <p:spPr>
            <a:xfrm>
              <a:off x="0" y="0"/>
              <a:ext cx="5186045" cy="219773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8" name="Picture 27" descr="A map of a building&#10;&#10;Description automatically generated">
              <a:extLst>
                <a:ext uri="{FF2B5EF4-FFF2-40B4-BE49-F238E27FC236}">
                  <a16:creationId xmlns:a16="http://schemas.microsoft.com/office/drawing/2014/main" id="{C5AF8FED-D426-4917-8F1F-B0449B504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04" y="16017"/>
              <a:ext cx="2190717" cy="216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 Box 1184568859">
              <a:extLst>
                <a:ext uri="{FF2B5EF4-FFF2-40B4-BE49-F238E27FC236}">
                  <a16:creationId xmlns:a16="http://schemas.microsoft.com/office/drawing/2014/main" id="{5F295B42-3F9E-4B49-9449-41965D048334}"/>
                </a:ext>
              </a:extLst>
            </p:cNvPr>
            <p:cNvSpPr txBox="1"/>
            <p:nvPr/>
          </p:nvSpPr>
          <p:spPr>
            <a:xfrm>
              <a:off x="505779" y="764611"/>
              <a:ext cx="2171065" cy="10139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截取或下載目標建築物的地圖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並搭配比例尺，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這將會使我們能夠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按比例創造其</a:t>
              </a:r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3D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模型。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0812CA-904B-46E0-879A-95B5C2DD988D}"/>
                </a:ext>
              </a:extLst>
            </p:cNvPr>
            <p:cNvSpPr/>
            <p:nvPr/>
          </p:nvSpPr>
          <p:spPr>
            <a:xfrm>
              <a:off x="907085" y="1749320"/>
              <a:ext cx="2004108" cy="319489"/>
            </a:xfrm>
            <a:custGeom>
              <a:avLst/>
              <a:gdLst>
                <a:gd name="connsiteX0" fmla="*/ 0 w 1615440"/>
                <a:gd name="connsiteY0" fmla="*/ 0 h 225552"/>
                <a:gd name="connsiteX1" fmla="*/ 0 w 1615440"/>
                <a:gd name="connsiteY1" fmla="*/ 225552 h 225552"/>
                <a:gd name="connsiteX2" fmla="*/ 1615440 w 1615440"/>
                <a:gd name="connsiteY2" fmla="*/ 225552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440" h="225552">
                  <a:moveTo>
                    <a:pt x="0" y="0"/>
                  </a:moveTo>
                  <a:lnTo>
                    <a:pt x="0" y="225552"/>
                  </a:lnTo>
                  <a:lnTo>
                    <a:pt x="1615440" y="22555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8C62D3-7D21-4AA6-A7D2-A4BD7727E895}"/>
              </a:ext>
            </a:extLst>
          </p:cNvPr>
          <p:cNvSpPr txBox="1"/>
          <p:nvPr/>
        </p:nvSpPr>
        <p:spPr>
          <a:xfrm>
            <a:off x="1786025" y="4058785"/>
            <a:ext cx="5739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spc="-150" dirty="0">
                <a:solidFill>
                  <a:srgbClr val="3E3A39"/>
                </a:solidFill>
                <a:cs typeface="+mn-ea"/>
                <a:sym typeface="+mn-lt"/>
              </a:rPr>
              <a:t>有了建築物的高度和橫向尺寸，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我</a:t>
            </a:r>
            <a:r>
              <a:rPr lang="zh-CN" altLang="en-US" b="1" spc="-150" dirty="0">
                <a:solidFill>
                  <a:srgbClr val="3E3A39"/>
                </a:solidFill>
                <a:cs typeface="+mn-ea"/>
              </a:rPr>
              <a:t>們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可以</a:t>
            </a:r>
            <a:r>
              <a:rPr lang="zh-CN" altLang="en-US" b="1" spc="-150" dirty="0">
                <a:solidFill>
                  <a:srgbClr val="3E3A39"/>
                </a:solidFill>
                <a:cs typeface="+mn-ea"/>
              </a:rPr>
              <a:t>運用</a:t>
            </a:r>
            <a:r>
              <a:rPr lang="en-GB" b="1" spc="-150" dirty="0">
                <a:solidFill>
                  <a:srgbClr val="3E3A39"/>
                </a:solidFill>
                <a:cs typeface="+mn-ea"/>
              </a:rPr>
              <a:t> </a:t>
            </a:r>
            <a:r>
              <a:rPr lang="en-GB" sz="1800" b="1" kern="100" dirty="0">
                <a:solidFill>
                  <a:srgbClr val="3E3A39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altLang="en-US" b="1" spc="-150" dirty="0">
                <a:solidFill>
                  <a:srgbClr val="3E3A39"/>
                </a:solidFill>
                <a:cs typeface="+mn-ea"/>
              </a:rPr>
              <a:t>創造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一</a:t>
            </a:r>
            <a:r>
              <a:rPr lang="zh-CN" altLang="en-US" b="1" spc="-150" dirty="0">
                <a:solidFill>
                  <a:srgbClr val="3E3A39"/>
                </a:solidFill>
                <a:cs typeface="+mn-ea"/>
              </a:rPr>
              <a:t>個虛擬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的</a:t>
            </a:r>
            <a:r>
              <a:rPr lang="en-US" altLang="zh-CN" b="1" spc="-150" dirty="0">
                <a:solidFill>
                  <a:srgbClr val="3E3A39"/>
                </a:solidFill>
                <a:cs typeface="+mn-ea"/>
              </a:rPr>
              <a:t> </a:t>
            </a:r>
            <a:r>
              <a:rPr lang="en-GB" sz="1800" b="1" kern="100" dirty="0">
                <a:solidFill>
                  <a:srgbClr val="3E3A39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模型。</a:t>
            </a:r>
            <a:endParaRPr lang="en-US" b="1" spc="-150" dirty="0">
              <a:solidFill>
                <a:srgbClr val="3E3A39"/>
              </a:solidFill>
              <a:cs typeface="+mn-ea"/>
            </a:endParaRPr>
          </a:p>
          <a:p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97856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87792" y="1031790"/>
            <a:ext cx="5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下圖展示一個頒獎台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ABCDEFGH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242" y="1969452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A2BEB-852E-4065-8207-AD96519F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670210" y="1107948"/>
            <a:ext cx="339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2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dirty="0">
                <a:latin typeface="+mn-ea"/>
              </a:rPr>
              <a:t>前往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altLang="en-US" b="1" dirty="0">
                <a:latin typeface="+mn-ea"/>
              </a:rPr>
              <a:t>官方網站：</a:t>
            </a:r>
            <a:r>
              <a:rPr lang="en-GB" u="sng" dirty="0">
                <a:hlinkClick r:id="rId6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https://www.geogebra.org/classic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+mn-ea"/>
              </a:rPr>
              <a:t>我們可以設定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altLang="en-US" b="1" kern="10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</a:rPr>
              <a:t>的語言：</a:t>
            </a:r>
            <a:endParaRPr 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40</a:t>
            </a:fld>
            <a:endParaRPr lang="zh-CN" altLang="en-US" dirty="0"/>
          </a:p>
        </p:txBody>
      </p:sp>
      <p:grpSp>
        <p:nvGrpSpPr>
          <p:cNvPr id="15" name="Canvas 1655050576">
            <a:extLst>
              <a:ext uri="{FF2B5EF4-FFF2-40B4-BE49-F238E27FC236}">
                <a16:creationId xmlns:a16="http://schemas.microsoft.com/office/drawing/2014/main" id="{B8412867-0B6B-48A3-88FD-34AC37F81EB3}"/>
              </a:ext>
            </a:extLst>
          </p:cNvPr>
          <p:cNvGrpSpPr/>
          <p:nvPr/>
        </p:nvGrpSpPr>
        <p:grpSpPr>
          <a:xfrm>
            <a:off x="1944369" y="2571750"/>
            <a:ext cx="5255260" cy="1280803"/>
            <a:chOff x="0" y="0"/>
            <a:chExt cx="5255260" cy="12808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25F020-A16B-40EB-BBD9-1A4DE8E88021}"/>
                </a:ext>
              </a:extLst>
            </p:cNvPr>
            <p:cNvSpPr/>
            <p:nvPr/>
          </p:nvSpPr>
          <p:spPr>
            <a:xfrm>
              <a:off x="0" y="0"/>
              <a:ext cx="5255260" cy="1280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" name="Text Box 961364603">
              <a:extLst>
                <a:ext uri="{FF2B5EF4-FFF2-40B4-BE49-F238E27FC236}">
                  <a16:creationId xmlns:a16="http://schemas.microsoft.com/office/drawing/2014/main" id="{1266D010-9C37-4769-AA67-22E57BFFB6F8}"/>
                </a:ext>
              </a:extLst>
            </p:cNvPr>
            <p:cNvSpPr txBox="1"/>
            <p:nvPr/>
          </p:nvSpPr>
          <p:spPr>
            <a:xfrm>
              <a:off x="2427296" y="35979"/>
              <a:ext cx="1409065" cy="3467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主目錄（右上角）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38C4FA-E2FE-4A2A-AA9B-CCCC3C537A9E}"/>
                </a:ext>
              </a:extLst>
            </p:cNvPr>
            <p:cNvCxnSpPr/>
            <p:nvPr/>
          </p:nvCxnSpPr>
          <p:spPr>
            <a:xfrm flipH="1">
              <a:off x="1886465" y="190011"/>
              <a:ext cx="5272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screenshot of a computer menu&#10;&#10;Description automatically generated">
              <a:extLst>
                <a:ext uri="{FF2B5EF4-FFF2-40B4-BE49-F238E27FC236}">
                  <a16:creationId xmlns:a16="http://schemas.microsoft.com/office/drawing/2014/main" id="{1441FF85-3D79-44BB-8DBE-9A64671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05"/>
            <a:stretch/>
          </p:blipFill>
          <p:spPr bwMode="auto">
            <a:xfrm>
              <a:off x="328231" y="36010"/>
              <a:ext cx="1522730" cy="3848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A screenshot of a computer menu&#10;&#10;Description automatically generated">
              <a:extLst>
                <a:ext uri="{FF2B5EF4-FFF2-40B4-BE49-F238E27FC236}">
                  <a16:creationId xmlns:a16="http://schemas.microsoft.com/office/drawing/2014/main" id="{A3C06DAF-94F3-4710-AFF1-9FAD836BF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60" b="9913"/>
            <a:stretch/>
          </p:blipFill>
          <p:spPr bwMode="auto">
            <a:xfrm>
              <a:off x="328283" y="670320"/>
              <a:ext cx="1525905" cy="3702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 Box 1271886777">
              <a:extLst>
                <a:ext uri="{FF2B5EF4-FFF2-40B4-BE49-F238E27FC236}">
                  <a16:creationId xmlns:a16="http://schemas.microsoft.com/office/drawing/2014/main" id="{8D3B24CB-43EC-4B88-B1C8-AEA5DEE8E0D3}"/>
                </a:ext>
              </a:extLst>
            </p:cNvPr>
            <p:cNvSpPr txBox="1"/>
            <p:nvPr/>
          </p:nvSpPr>
          <p:spPr>
            <a:xfrm>
              <a:off x="985600" y="359862"/>
              <a:ext cx="231140" cy="38583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⁝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529574327">
              <a:extLst>
                <a:ext uri="{FF2B5EF4-FFF2-40B4-BE49-F238E27FC236}">
                  <a16:creationId xmlns:a16="http://schemas.microsoft.com/office/drawing/2014/main" id="{6B296C1F-681A-4B6F-A9A4-44A8E5EE64CD}"/>
                </a:ext>
              </a:extLst>
            </p:cNvPr>
            <p:cNvSpPr txBox="1"/>
            <p:nvPr/>
          </p:nvSpPr>
          <p:spPr>
            <a:xfrm>
              <a:off x="2423677" y="695968"/>
              <a:ext cx="1641475" cy="584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Settings / 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設定</a:t>
              </a:r>
              <a:r>
                <a:rPr lang="zh-TW" sz="12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/ 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设置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2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選擇你喜好的語言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C5DF9F-D72F-4807-9952-17ADCC09AE86}"/>
                </a:ext>
              </a:extLst>
            </p:cNvPr>
            <p:cNvCxnSpPr/>
            <p:nvPr/>
          </p:nvCxnSpPr>
          <p:spPr>
            <a:xfrm flipH="1">
              <a:off x="1886465" y="857275"/>
              <a:ext cx="5272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557667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41</a:t>
            </a:fld>
            <a:endParaRPr lang="zh-CN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19750"/>
              </p:ext>
            </p:extLst>
          </p:nvPr>
        </p:nvGraphicFramePr>
        <p:xfrm>
          <a:off x="2615380" y="1604995"/>
          <a:ext cx="391323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3238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</a:tblGrid>
              <a:tr h="588722">
                <a:tc>
                  <a:txBody>
                    <a:bodyPr/>
                    <a:lstStyle/>
                    <a:p>
                      <a:pPr algn="l"/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alt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GeoGebra 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中，用完一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工具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後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br>
                        <a:rPr lang="en-US" alt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選擇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移動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」工具是一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好的做法。</a:t>
                      </a:r>
                      <a:endParaRPr lang="en-US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你可以理解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這個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做法</a:t>
                      </a: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endParaRPr lang="en-US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grpSp>
        <p:nvGrpSpPr>
          <p:cNvPr id="51" name="组合 2">
            <a:extLst>
              <a:ext uri="{FF2B5EF4-FFF2-40B4-BE49-F238E27FC236}">
                <a16:creationId xmlns:a16="http://schemas.microsoft.com/office/drawing/2014/main" id="{6B666F7C-F433-48E5-A4FF-76D725091D13}"/>
              </a:ext>
            </a:extLst>
          </p:cNvPr>
          <p:cNvGrpSpPr/>
          <p:nvPr/>
        </p:nvGrpSpPr>
        <p:grpSpPr>
          <a:xfrm>
            <a:off x="1458893" y="678104"/>
            <a:ext cx="1369542" cy="824550"/>
            <a:chOff x="2664964" y="1922466"/>
            <a:chExt cx="1369542" cy="824550"/>
          </a:xfrm>
        </p:grpSpPr>
        <p:pic>
          <p:nvPicPr>
            <p:cNvPr id="52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CF468E87-D5B0-4460-89CC-F3DD42BA8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id="{0EFDA8D9-CF6C-4B36-998C-4EC80F6466E7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提示</a:t>
              </a:r>
            </a:p>
          </p:txBody>
        </p:sp>
      </p:grpSp>
      <p:grpSp>
        <p:nvGrpSpPr>
          <p:cNvPr id="29" name="Canvas 2">
            <a:extLst>
              <a:ext uri="{FF2B5EF4-FFF2-40B4-BE49-F238E27FC236}">
                <a16:creationId xmlns:a16="http://schemas.microsoft.com/office/drawing/2014/main" id="{0DD4E8F1-F167-425E-B1B7-1CD1A67F6629}"/>
              </a:ext>
            </a:extLst>
          </p:cNvPr>
          <p:cNvGrpSpPr/>
          <p:nvPr/>
        </p:nvGrpSpPr>
        <p:grpSpPr>
          <a:xfrm>
            <a:off x="2179001" y="2921605"/>
            <a:ext cx="4785995" cy="1057910"/>
            <a:chOff x="0" y="0"/>
            <a:chExt cx="4785995" cy="105791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ACC08-429C-4792-86DD-270FF7C72F05}"/>
                </a:ext>
              </a:extLst>
            </p:cNvPr>
            <p:cNvSpPr/>
            <p:nvPr/>
          </p:nvSpPr>
          <p:spPr>
            <a:xfrm>
              <a:off x="0" y="0"/>
              <a:ext cx="4785995" cy="105791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31" name="Picture 30" descr="A graph with blue dots and numbers&#10;&#10;Description automatically generated">
              <a:extLst>
                <a:ext uri="{FF2B5EF4-FFF2-40B4-BE49-F238E27FC236}">
                  <a16:creationId xmlns:a16="http://schemas.microsoft.com/office/drawing/2014/main" id="{97542267-A982-4750-9120-D5422E3E3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8" t="10826" r="64406" b="60059"/>
            <a:stretch/>
          </p:blipFill>
          <p:spPr bwMode="auto">
            <a:xfrm>
              <a:off x="1915644" y="311150"/>
              <a:ext cx="1003300" cy="711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Text Box 779674153">
              <a:extLst>
                <a:ext uri="{FF2B5EF4-FFF2-40B4-BE49-F238E27FC236}">
                  <a16:creationId xmlns:a16="http://schemas.microsoft.com/office/drawing/2014/main" id="{B2B4C169-F1A3-4504-8BFB-48DFA60E18B9}"/>
                </a:ext>
              </a:extLst>
            </p:cNvPr>
            <p:cNvSpPr txBox="1"/>
            <p:nvPr/>
          </p:nvSpPr>
          <p:spPr>
            <a:xfrm>
              <a:off x="392613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拿起工具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1052865306">
              <a:extLst>
                <a:ext uri="{FF2B5EF4-FFF2-40B4-BE49-F238E27FC236}">
                  <a16:creationId xmlns:a16="http://schemas.microsoft.com/office/drawing/2014/main" id="{35BB5E84-662E-41B8-A3CE-05D1BA935E48}"/>
                </a:ext>
              </a:extLst>
            </p:cNvPr>
            <p:cNvSpPr txBox="1"/>
            <p:nvPr/>
          </p:nvSpPr>
          <p:spPr>
            <a:xfrm>
              <a:off x="1972667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使用工具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835725439">
              <a:extLst>
                <a:ext uri="{FF2B5EF4-FFF2-40B4-BE49-F238E27FC236}">
                  <a16:creationId xmlns:a16="http://schemas.microsoft.com/office/drawing/2014/main" id="{F5BF2619-5C1F-4F29-8994-FECC10E2ED7A}"/>
                </a:ext>
              </a:extLst>
            </p:cNvPr>
            <p:cNvSpPr txBox="1"/>
            <p:nvPr/>
          </p:nvSpPr>
          <p:spPr>
            <a:xfrm>
              <a:off x="3563531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放下工具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465719082">
              <a:extLst>
                <a:ext uri="{FF2B5EF4-FFF2-40B4-BE49-F238E27FC236}">
                  <a16:creationId xmlns:a16="http://schemas.microsoft.com/office/drawing/2014/main" id="{9C1DFF34-A332-4E95-A492-25FFC14A47BF}"/>
                </a:ext>
              </a:extLst>
            </p:cNvPr>
            <p:cNvSpPr txBox="1"/>
            <p:nvPr/>
          </p:nvSpPr>
          <p:spPr>
            <a:xfrm>
              <a:off x="1446084" y="0"/>
              <a:ext cx="33909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1654580873">
              <a:extLst>
                <a:ext uri="{FF2B5EF4-FFF2-40B4-BE49-F238E27FC236}">
                  <a16:creationId xmlns:a16="http://schemas.microsoft.com/office/drawing/2014/main" id="{D2A6615E-0D95-483A-880F-7E01A263CBF0}"/>
                </a:ext>
              </a:extLst>
            </p:cNvPr>
            <p:cNvSpPr txBox="1"/>
            <p:nvPr/>
          </p:nvSpPr>
          <p:spPr>
            <a:xfrm>
              <a:off x="3046284" y="0"/>
              <a:ext cx="33909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 descr="A screenshot of a phone&#10;&#10;Description automatically generated">
              <a:extLst>
                <a:ext uri="{FF2B5EF4-FFF2-40B4-BE49-F238E27FC236}">
                  <a16:creationId xmlns:a16="http://schemas.microsoft.com/office/drawing/2014/main" id="{43A6D580-3C47-4E69-B9B2-82DA236F1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72"/>
            <a:stretch/>
          </p:blipFill>
          <p:spPr bwMode="auto">
            <a:xfrm>
              <a:off x="3594395" y="317795"/>
              <a:ext cx="737235" cy="596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DF3A926-544B-4DD7-BBAE-FDA643DB0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90"/>
            <a:stretch/>
          </p:blipFill>
          <p:spPr bwMode="auto">
            <a:xfrm>
              <a:off x="345100" y="317500"/>
              <a:ext cx="895350" cy="603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37945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44370" y="880756"/>
            <a:ext cx="52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3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以下的步驟將引導我們創造建築物的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</a:rPr>
              <a:t>模型。</a:t>
            </a:r>
            <a:endParaRPr lang="en-US" b="1" spc="-150" dirty="0">
              <a:solidFill>
                <a:srgbClr val="3E3A39"/>
              </a:solidFill>
              <a:latin typeface="+mn-ea"/>
              <a:cs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42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1573949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1593160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23327"/>
              </p:ext>
            </p:extLst>
          </p:nvPr>
        </p:nvGraphicFramePr>
        <p:xfrm>
          <a:off x="1691149" y="2273107"/>
          <a:ext cx="5378245" cy="143916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54245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43916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設定格線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在繪圖區上按滑鼠右鍵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「顯示格線」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勾選「主格線」</a:t>
                      </a:r>
                      <a:endParaRPr lang="en-US" sz="1800" dirty="0">
                        <a:solidFill>
                          <a:srgbClr val="3E3A3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6E3B4094-6394-494A-A002-5228539391B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36" y="2273107"/>
            <a:ext cx="910590" cy="9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8531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43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87318"/>
              </p:ext>
            </p:extLst>
          </p:nvPr>
        </p:nvGraphicFramePr>
        <p:xfrm>
          <a:off x="1730478" y="1574375"/>
          <a:ext cx="5378245" cy="297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設定格線的間距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在繪圖區上按滑鼠右鍵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點選「繪圖區」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到「格線」頁</a:t>
                      </a:r>
                      <a:b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「格線類型」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選擇「主格線」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勾選「間距」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設定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x = 1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和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y = 1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</a:rPr>
                        <a:t>備註：</a:t>
                      </a:r>
                      <a:endParaRPr lang="en-US" altLang="zh-CN" sz="1800" b="1" i="1" kern="1200" dirty="0">
                        <a:solidFill>
                          <a:srgbClr val="696969"/>
                        </a:solidFill>
                        <a:effectLst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</a:rPr>
                        <a:t>這將有助於定義 </a:t>
                      </a:r>
                      <a:r>
                        <a:rPr lang="en-GB" sz="1800" b="1" i="1" kern="100" dirty="0">
                          <a:solidFill>
                            <a:srgbClr val="696969"/>
                          </a:solidFill>
                        </a:rPr>
                        <a:t>3D </a:t>
                      </a:r>
                      <a:r>
                        <a:rPr lang="zh-CN" altLang="en-US" sz="1800" b="1" i="1" kern="100" dirty="0">
                          <a:solidFill>
                            <a:srgbClr val="696969"/>
                          </a:solidFill>
                        </a:rPr>
                        <a:t>模型的比例。</a:t>
                      </a:r>
                      <a:endParaRPr lang="en-US" sz="1800" b="1" i="1" kern="1200" dirty="0">
                        <a:solidFill>
                          <a:srgbClr val="69696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61464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8772BAE8-D73B-4094-A9F1-FD056604AD4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40" y="1569381"/>
            <a:ext cx="1555115" cy="175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5019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44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35716"/>
              </p:ext>
            </p:extLst>
          </p:nvPr>
        </p:nvGraphicFramePr>
        <p:xfrm>
          <a:off x="1730478" y="1574375"/>
          <a:ext cx="537824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匯入建築物的地圖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使用「插入圖片」工具，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從檔案中指定要插入的圖片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到「上傳」頁 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瀏覽」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上傳地圖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1" name="Picture 50" descr="A screenshot of a phone&#10;&#10;Description automatically generated">
            <a:extLst>
              <a:ext uri="{FF2B5EF4-FFF2-40B4-BE49-F238E27FC236}">
                <a16:creationId xmlns:a16="http://schemas.microsoft.com/office/drawing/2014/main" id="{D05AE88E-C995-42D3-AAB6-4E95EB22CB1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0"/>
          <a:stretch/>
        </p:blipFill>
        <p:spPr bwMode="auto">
          <a:xfrm>
            <a:off x="5627828" y="1579429"/>
            <a:ext cx="737870" cy="1126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71961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45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57" name="Canvas 3">
            <a:extLst>
              <a:ext uri="{FF2B5EF4-FFF2-40B4-BE49-F238E27FC236}">
                <a16:creationId xmlns:a16="http://schemas.microsoft.com/office/drawing/2014/main" id="{7D7AC5F7-33E6-48F5-AFBC-C135F5BDB928}"/>
              </a:ext>
            </a:extLst>
          </p:cNvPr>
          <p:cNvGrpSpPr/>
          <p:nvPr/>
        </p:nvGrpSpPr>
        <p:grpSpPr>
          <a:xfrm>
            <a:off x="1934844" y="1601711"/>
            <a:ext cx="5274310" cy="2559050"/>
            <a:chOff x="0" y="0"/>
            <a:chExt cx="5274310" cy="255905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399BFA9-4CF0-46BD-81EF-E281C92DAFB8}"/>
                </a:ext>
              </a:extLst>
            </p:cNvPr>
            <p:cNvSpPr/>
            <p:nvPr/>
          </p:nvSpPr>
          <p:spPr>
            <a:xfrm>
              <a:off x="0" y="0"/>
              <a:ext cx="5274310" cy="255905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4A0992-B17E-47A9-B6C5-D0A0F35FF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0" y="27970"/>
              <a:ext cx="2349500" cy="252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5BA43DD-F47F-4679-86EC-A66E6AC40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" r="6774" b="34"/>
            <a:stretch/>
          </p:blipFill>
          <p:spPr bwMode="auto">
            <a:xfrm>
              <a:off x="2854198" y="58110"/>
              <a:ext cx="2391059" cy="2426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44EAF0F6-1E58-446A-B885-FFD7E56066B5}"/>
                </a:ext>
              </a:extLst>
            </p:cNvPr>
            <p:cNvSpPr/>
            <p:nvPr/>
          </p:nvSpPr>
          <p:spPr>
            <a:xfrm>
              <a:off x="2302108" y="1155745"/>
              <a:ext cx="552090" cy="31937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73900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46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600557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619768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41477"/>
              </p:ext>
            </p:extLst>
          </p:nvPr>
        </p:nvGraphicFramePr>
        <p:xfrm>
          <a:off x="1730478" y="1279411"/>
          <a:ext cx="5378245" cy="2270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調整地圖的大小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移動點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和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b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以調整地圖的大小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隱藏點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和</a:t>
                      </a:r>
                      <a:r>
                        <a:rPr lang="en-GB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98349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備註：</a:t>
                      </a:r>
                      <a:endParaRPr lang="en-US" altLang="zh-CN" sz="1800" b="1" i="1" kern="1200" dirty="0">
                        <a:solidFill>
                          <a:srgbClr val="69696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如果格線的間距與地圖的比例匹配，創建 </a:t>
                      </a:r>
                      <a:r>
                        <a:rPr lang="en-GB" sz="1800" b="1" i="1" kern="100" dirty="0">
                          <a:solidFill>
                            <a:srgbClr val="6969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zh-CN" altLang="en-US" sz="1800" b="1" i="1" kern="100" dirty="0">
                          <a:solidFill>
                            <a:srgbClr val="696969"/>
                          </a:solidFill>
                        </a:rPr>
                        <a:t>模型時則更容易確保比例正確。</a:t>
                      </a:r>
                      <a:endParaRPr lang="en-US" sz="1800" b="1" i="1" kern="1200" dirty="0">
                        <a:solidFill>
                          <a:srgbClr val="69696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23494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04F9E892-D2B8-4F17-A319-7D5B7DDDD65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0151" r="5898" b="2760"/>
          <a:stretch/>
        </p:blipFill>
        <p:spPr bwMode="auto">
          <a:xfrm>
            <a:off x="2275204" y="3531502"/>
            <a:ext cx="459359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5EB3ED-3E48-49CE-8607-9BD18252285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15" y="1279411"/>
            <a:ext cx="1288415" cy="7918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B8E5C-2B75-44DC-9303-C6DB9CDD5098}"/>
              </a:ext>
            </a:extLst>
          </p:cNvPr>
          <p:cNvCxnSpPr>
            <a:cxnSpLocks/>
          </p:cNvCxnSpPr>
          <p:nvPr/>
        </p:nvCxnSpPr>
        <p:spPr>
          <a:xfrm>
            <a:off x="31750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D9325C-AA1E-4910-848A-D5399A0AF03D}"/>
              </a:ext>
            </a:extLst>
          </p:cNvPr>
          <p:cNvCxnSpPr>
            <a:cxnSpLocks/>
          </p:cNvCxnSpPr>
          <p:nvPr/>
        </p:nvCxnSpPr>
        <p:spPr>
          <a:xfrm>
            <a:off x="38862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E55FD5-E566-4003-BD22-8103D4B569AF}"/>
              </a:ext>
            </a:extLst>
          </p:cNvPr>
          <p:cNvCxnSpPr>
            <a:cxnSpLocks/>
          </p:cNvCxnSpPr>
          <p:nvPr/>
        </p:nvCxnSpPr>
        <p:spPr>
          <a:xfrm>
            <a:off x="45974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93A5BD-25E0-4E9B-89D0-AB89A38754A0}"/>
              </a:ext>
            </a:extLst>
          </p:cNvPr>
          <p:cNvCxnSpPr>
            <a:cxnSpLocks/>
          </p:cNvCxnSpPr>
          <p:nvPr/>
        </p:nvCxnSpPr>
        <p:spPr>
          <a:xfrm>
            <a:off x="53086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986746-BEED-4128-BE0C-6F784E6605B3}"/>
              </a:ext>
            </a:extLst>
          </p:cNvPr>
          <p:cNvCxnSpPr>
            <a:cxnSpLocks/>
          </p:cNvCxnSpPr>
          <p:nvPr/>
        </p:nvCxnSpPr>
        <p:spPr>
          <a:xfrm>
            <a:off x="60198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3853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47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03674"/>
              </p:ext>
            </p:extLst>
          </p:nvPr>
        </p:nvGraphicFramePr>
        <p:xfrm>
          <a:off x="1730478" y="1574375"/>
          <a:ext cx="5378245" cy="2573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繪畫建築物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底</a:t>
                      </a:r>
                      <a:endParaRPr lang="en-US" sz="18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"/>
                      </a:pP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</a:t>
                      </a:r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新點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」工具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繪畫建築物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的角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1286536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"/>
                      </a:pP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</a:t>
                      </a:r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多邊形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」工具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連接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所有角，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CN" altLang="en-US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繪畫建築</a:t>
                      </a: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物的底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364577"/>
                  </a:ext>
                </a:extLst>
              </a:tr>
            </a:tbl>
          </a:graphicData>
        </a:graphic>
      </p:graphicFrame>
      <p:pic>
        <p:nvPicPr>
          <p:cNvPr id="52" name="Picture 5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F4339B-45A4-491E-A2F4-46099AEF98A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3"/>
          <a:stretch/>
        </p:blipFill>
        <p:spPr bwMode="auto">
          <a:xfrm>
            <a:off x="5561965" y="1574375"/>
            <a:ext cx="895985" cy="627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A white paper with black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323057C2-6396-412B-A42C-AA7049DD27B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9"/>
          <a:stretch/>
        </p:blipFill>
        <p:spPr bwMode="auto">
          <a:xfrm>
            <a:off x="5590857" y="2908518"/>
            <a:ext cx="838200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3496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48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D957F03-A07D-4467-9F15-EB6B7B9743D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23" y="900629"/>
            <a:ext cx="3884295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9189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49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80896"/>
              </p:ext>
            </p:extLst>
          </p:nvPr>
        </p:nvGraphicFramePr>
        <p:xfrm>
          <a:off x="1730478" y="1574375"/>
          <a:ext cx="5378245" cy="2220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2220877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顯示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繪圖區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「主目錄」（右上角）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「檢視」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勾選「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繪圖區」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取消勾選「繪圖區」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調整視域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93BAD60B-A475-45BC-B8A1-6BB8FAAEC7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97" y="1574375"/>
            <a:ext cx="1205865" cy="1338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3267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495352" y="738635"/>
            <a:ext cx="383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(a)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CD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EF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求頒獎台的長度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195" y="1715476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5E482-A3A4-443A-8BAE-1C455CEB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460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50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1" name="Picture 50" descr="A diagram of a structure&#10;&#10;Description automatically generated">
            <a:extLst>
              <a:ext uri="{FF2B5EF4-FFF2-40B4-BE49-F238E27FC236}">
                <a16:creationId xmlns:a16="http://schemas.microsoft.com/office/drawing/2014/main" id="{30A03FFC-6D19-4BEE-A20F-43AF8BA84BD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/>
          <a:stretch/>
        </p:blipFill>
        <p:spPr bwMode="auto">
          <a:xfrm>
            <a:off x="2367762" y="1462343"/>
            <a:ext cx="4216260" cy="294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218397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51</a:t>
            </a:fld>
            <a:endParaRPr lang="zh-CN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64334"/>
              </p:ext>
            </p:extLst>
          </p:nvPr>
        </p:nvGraphicFramePr>
        <p:xfrm>
          <a:off x="1730478" y="1574375"/>
          <a:ext cx="5378245" cy="296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1896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588722">
                <a:tc gridSpan="2">
                  <a:txBody>
                    <a:bodyPr/>
                    <a:lstStyle/>
                    <a:p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調整</a:t>
                      </a:r>
                      <a:r>
                        <a:rPr lang="en-GB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3D 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繪圖區</a:t>
                      </a: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視域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移動繪圖區</a:t>
                      </a: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」工具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首先，可以把它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垂直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移動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7945502"/>
                  </a:ext>
                </a:extLst>
              </a:tr>
              <a:tr h="65876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點擊一下後，</a:t>
                      </a:r>
                      <a:br>
                        <a:rPr lang="en-US" altLang="zh-CN" sz="16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可以把它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水平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移動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408194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右下角</a:t>
                      </a:r>
                      <a:r>
                        <a:rPr lang="zh-CN" altLang="en-US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有一些有用的按鈕</a:t>
                      </a:r>
                      <a:endParaRPr lang="en-US" alt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標準比例：返回初始位置和視域</a:t>
                      </a:r>
                      <a:endParaRPr lang="en-US" altLang="zh-CN" sz="1600" b="1" kern="100" dirty="0">
                        <a:solidFill>
                          <a:srgbClr val="69696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放大</a:t>
                      </a:r>
                      <a:endParaRPr lang="en-US" altLang="zh-CN" sz="1600" b="1" kern="100" dirty="0">
                        <a:solidFill>
                          <a:srgbClr val="69696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縮小</a:t>
                      </a:r>
                      <a:endParaRPr lang="en-US" sz="1600" b="1" kern="100" dirty="0">
                        <a:solidFill>
                          <a:srgbClr val="69696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868755"/>
                  </a:ext>
                </a:extLst>
              </a:tr>
            </a:tbl>
          </a:graphicData>
        </a:graphic>
      </p:graphicFrame>
      <p:grpSp>
        <p:nvGrpSpPr>
          <p:cNvPr id="51" name="组合 2">
            <a:extLst>
              <a:ext uri="{FF2B5EF4-FFF2-40B4-BE49-F238E27FC236}">
                <a16:creationId xmlns:a16="http://schemas.microsoft.com/office/drawing/2014/main" id="{6B666F7C-F433-48E5-A4FF-76D725091D13}"/>
              </a:ext>
            </a:extLst>
          </p:cNvPr>
          <p:cNvGrpSpPr/>
          <p:nvPr/>
        </p:nvGrpSpPr>
        <p:grpSpPr>
          <a:xfrm>
            <a:off x="1458893" y="678104"/>
            <a:ext cx="1369542" cy="824550"/>
            <a:chOff x="2664964" y="1922466"/>
            <a:chExt cx="1369542" cy="824550"/>
          </a:xfrm>
        </p:grpSpPr>
        <p:pic>
          <p:nvPicPr>
            <p:cNvPr id="52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CF468E87-D5B0-4460-89CC-F3DD42BA8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id="{0EFDA8D9-CF6C-4B36-998C-4EC80F6466E7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提示</a:t>
              </a:r>
            </a:p>
          </p:txBody>
        </p:sp>
      </p:grpSp>
      <p:pic>
        <p:nvPicPr>
          <p:cNvPr id="57" name="Picture 56" descr="A grey cube with a screw&#10;&#10;Description automatically generated">
            <a:extLst>
              <a:ext uri="{FF2B5EF4-FFF2-40B4-BE49-F238E27FC236}">
                <a16:creationId xmlns:a16="http://schemas.microsoft.com/office/drawing/2014/main" id="{78738E1C-1DD2-4A91-B5AF-029A435E737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6331"/>
          <a:stretch/>
        </p:blipFill>
        <p:spPr bwMode="auto">
          <a:xfrm>
            <a:off x="4830482" y="2004962"/>
            <a:ext cx="323850" cy="62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A grey cube with spikes&#10;&#10;Description automatically generated">
            <a:extLst>
              <a:ext uri="{FF2B5EF4-FFF2-40B4-BE49-F238E27FC236}">
                <a16:creationId xmlns:a16="http://schemas.microsoft.com/office/drawing/2014/main" id="{9D642953-9564-4656-9968-553C56DE45F0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2485" r="7699" b="17445"/>
          <a:stretch/>
        </p:blipFill>
        <p:spPr bwMode="auto">
          <a:xfrm>
            <a:off x="4686654" y="2843482"/>
            <a:ext cx="611505" cy="22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074B914-C199-4290-87CE-E5F1B152C3D5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9" t="19083" r="2263" b="21871"/>
          <a:stretch/>
        </p:blipFill>
        <p:spPr bwMode="auto">
          <a:xfrm>
            <a:off x="2035277" y="3530665"/>
            <a:ext cx="417195" cy="103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173CA-A279-4CE2-A575-C0FA580FC43B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0"/>
          <a:stretch/>
        </p:blipFill>
        <p:spPr bwMode="auto">
          <a:xfrm>
            <a:off x="5788091" y="1596660"/>
            <a:ext cx="1018540" cy="887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48727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52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07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4417"/>
              </p:ext>
            </p:extLst>
          </p:nvPr>
        </p:nvGraphicFramePr>
        <p:xfrm>
          <a:off x="1730478" y="1574375"/>
          <a:ext cx="5378245" cy="168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689935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創造建築物</a:t>
                      </a:r>
                      <a:b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（以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m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高的建築物为例，根據地圖的比例，我們需要輸入</a:t>
                      </a:r>
                      <a:r>
                        <a:rPr lang="en-US" altLang="zh-CN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使用「拉出柱體」工具，</a:t>
                      </a:r>
                      <a:b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點選建築物的底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輸入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9.6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作為它的高度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84D1072B-B2B8-45C7-8B2A-031C6E8B9F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2" y="3300365"/>
            <a:ext cx="2822575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929A587-D040-4055-B769-242E3B6C64A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8"/>
          <a:stretch/>
        </p:blipFill>
        <p:spPr bwMode="auto">
          <a:xfrm>
            <a:off x="5686623" y="1574375"/>
            <a:ext cx="734060" cy="1384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344685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53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07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863B28D-F083-4959-BE9B-DD3D66528C7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b="13697"/>
          <a:stretch/>
        </p:blipFill>
        <p:spPr bwMode="auto">
          <a:xfrm>
            <a:off x="3194187" y="1060921"/>
            <a:ext cx="3933825" cy="3154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265180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7" name="图形 26">
            <a:extLst>
              <a:ext uri="{FF2B5EF4-FFF2-40B4-BE49-F238E27FC236}">
                <a16:creationId xmlns:a16="http://schemas.microsoft.com/office/drawing/2014/main" id="{B8E2C91D-3C59-4BA9-B7B4-ECAA7C5D9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978" y="3292470"/>
            <a:ext cx="541567" cy="702032"/>
          </a:xfrm>
          <a:prstGeom prst="rect">
            <a:avLst/>
          </a:prstGeom>
        </p:spPr>
      </p:pic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4286" y="3292470"/>
            <a:ext cx="541567" cy="702032"/>
          </a:xfrm>
          <a:prstGeom prst="rect">
            <a:avLst/>
          </a:prstGeom>
        </p:spPr>
      </p:pic>
      <p:grpSp>
        <p:nvGrpSpPr>
          <p:cNvPr id="9" name="组合 6">
            <a:extLst>
              <a:ext uri="{FF2B5EF4-FFF2-40B4-BE49-F238E27FC236}">
                <a16:creationId xmlns:a16="http://schemas.microsoft.com/office/drawing/2014/main" id="{8EB30588-858C-4FD1-B1D9-0E79CB637AAE}"/>
              </a:ext>
            </a:extLst>
          </p:cNvPr>
          <p:cNvGrpSpPr/>
          <p:nvPr/>
        </p:nvGrpSpPr>
        <p:grpSpPr>
          <a:xfrm>
            <a:off x="1940045" y="1445974"/>
            <a:ext cx="2189254" cy="1638704"/>
            <a:chOff x="1312722" y="1785189"/>
            <a:chExt cx="2189254" cy="978432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E8E65CD5-F6EB-4A7A-A218-8E344522824B}"/>
                </a:ext>
              </a:extLst>
            </p:cNvPr>
            <p:cNvSpPr/>
            <p:nvPr/>
          </p:nvSpPr>
          <p:spPr>
            <a:xfrm>
              <a:off x="1945754" y="1785189"/>
              <a:ext cx="1513318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6167AD77-E0E4-4EB4-AC2F-AAE86BD57C5C}"/>
                </a:ext>
              </a:extLst>
            </p:cNvPr>
            <p:cNvSpPr/>
            <p:nvPr/>
          </p:nvSpPr>
          <p:spPr>
            <a:xfrm>
              <a:off x="1312722" y="1902276"/>
              <a:ext cx="2189254" cy="744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algn="ctr"/>
              <a:r>
                <a:rPr lang="zh-CN" altLang="en-US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CN" altLang="en-US" sz="15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形狀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altLang="en-US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建築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物是一</a:t>
              </a:r>
              <a:r>
                <a:rPr lang="zh-CN" altLang="en-US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個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角柱</a:t>
              </a:r>
              <a:r>
                <a:rPr lang="zh-CN" altLang="en-US" sz="1500" kern="100" dirty="0"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題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，在整</a:t>
              </a:r>
              <a:r>
                <a:rPr lang="zh-CN" altLang="en-US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個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高度上具有</a:t>
              </a:r>
              <a:r>
                <a:rPr lang="zh-CN" altLang="en-US" sz="1500" kern="100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均勻橫</a:t>
              </a:r>
              <a:r>
                <a:rPr lang="zh-CN" sz="15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切面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en-US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4903027" y="1445972"/>
            <a:ext cx="1630969" cy="1638703"/>
            <a:chOff x="5647303" y="1785189"/>
            <a:chExt cx="1630969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706064" y="1785189"/>
              <a:ext cx="1513318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647303" y="1925901"/>
              <a:ext cx="1630969" cy="6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建築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物</a:t>
              </a:r>
              <a:r>
                <a:rPr lang="zh-CN" altLang="en-US" sz="1500" dirty="0">
                  <a:solidFill>
                    <a:srgbClr val="FF0000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頂部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altLang="en-US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建築物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的</a:t>
              </a:r>
              <a:r>
                <a:rPr lang="zh-CN" altLang="en-US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屋頂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或最</a:t>
              </a:r>
              <a:r>
                <a:rPr lang="zh-CN" altLang="en-US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頂層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是</a:t>
              </a:r>
              <a:r>
                <a:rPr lang="zh-CN" sz="1500" dirty="0">
                  <a:solidFill>
                    <a:srgbClr val="FF0000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完全平坦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的。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F3C0-8D93-4182-A860-6D85C495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C8780495-6C31-49D7-85EA-220B799D6D90}"/>
              </a:ext>
            </a:extLst>
          </p:cNvPr>
          <p:cNvSpPr txBox="1"/>
          <p:nvPr/>
        </p:nvSpPr>
        <p:spPr>
          <a:xfrm>
            <a:off x="1944370" y="880756"/>
            <a:ext cx="52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4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這</a:t>
            </a:r>
            <a:r>
              <a:rPr lang="zh-CN" altLang="en-US" b="1" spc="-15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個  </a:t>
            </a:r>
            <a:r>
              <a:rPr lang="en-GB" b="1" kern="10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</a:rPr>
              <a:t>模型有什麼假設？</a:t>
            </a:r>
            <a:endParaRPr lang="en-US" b="1" spc="-150" dirty="0">
              <a:solidFill>
                <a:srgbClr val="3E3A39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22810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495352" y="738635"/>
            <a:ext cx="383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(a)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CD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EF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求頒獎台的長度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195" y="1715476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2624922" y="3772701"/>
            <a:ext cx="357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 3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180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endParaRPr lang="zh-CN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A63BB-ACA2-4B49-8A91-E658B375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3006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92295" y="728301"/>
            <a:ext cx="569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(b)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一位學生估算高度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AH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如下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4618344" y="1738714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1675643" y="2159837"/>
            <a:ext cx="2983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AH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 3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96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endParaRPr lang="zh-CN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860C6732-7F69-4565-A3BF-F63C2DCB8392}"/>
              </a:ext>
            </a:extLst>
          </p:cNvPr>
          <p:cNvSpPr txBox="1"/>
          <p:nvPr/>
        </p:nvSpPr>
        <p:spPr>
          <a:xfrm>
            <a:off x="2104437" y="3644868"/>
            <a:ext cx="494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他作了什麼主要的假設？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n-ea"/>
                <a:sym typeface="+mn-lt"/>
              </a:rPr>
              <a:t>這個假設合理嗎？</a:t>
            </a:r>
            <a:endParaRPr lang="en-US" altLang="zh-CN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2" name="组合 947">
            <a:extLst>
              <a:ext uri="{FF2B5EF4-FFF2-40B4-BE49-F238E27FC236}">
                <a16:creationId xmlns:a16="http://schemas.microsoft.com/office/drawing/2014/main" id="{9B0A40CA-8AFA-42DA-8C53-AD082C3C9A9A}"/>
              </a:ext>
            </a:extLst>
          </p:cNvPr>
          <p:cNvGrpSpPr/>
          <p:nvPr/>
        </p:nvGrpSpPr>
        <p:grpSpPr>
          <a:xfrm>
            <a:off x="1711867" y="3642063"/>
            <a:ext cx="365468" cy="356840"/>
            <a:chOff x="6208713" y="1243013"/>
            <a:chExt cx="706438" cy="620713"/>
          </a:xfrm>
          <a:solidFill>
            <a:schemeClr val="tx1"/>
          </a:solidFill>
        </p:grpSpPr>
        <p:sp>
          <p:nvSpPr>
            <p:cNvPr id="43" name="Freeform 804">
              <a:extLst>
                <a:ext uri="{FF2B5EF4-FFF2-40B4-BE49-F238E27FC236}">
                  <a16:creationId xmlns:a16="http://schemas.microsoft.com/office/drawing/2014/main" id="{C09D599C-9F32-4AF1-8E6F-6212590039E4}"/>
                </a:ext>
              </a:extLst>
            </p:cNvPr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805">
              <a:extLst>
                <a:ext uri="{FF2B5EF4-FFF2-40B4-BE49-F238E27FC236}">
                  <a16:creationId xmlns:a16="http://schemas.microsoft.com/office/drawing/2014/main" id="{48F45BFB-9D49-4823-934E-0E14A455F54A}"/>
                </a:ext>
              </a:extLst>
            </p:cNvPr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806">
              <a:extLst>
                <a:ext uri="{FF2B5EF4-FFF2-40B4-BE49-F238E27FC236}">
                  <a16:creationId xmlns:a16="http://schemas.microsoft.com/office/drawing/2014/main" id="{9BA9297A-50E8-49DA-A867-C591E198AC37}"/>
                </a:ext>
              </a:extLst>
            </p:cNvPr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807">
              <a:extLst>
                <a:ext uri="{FF2B5EF4-FFF2-40B4-BE49-F238E27FC236}">
                  <a16:creationId xmlns:a16="http://schemas.microsoft.com/office/drawing/2014/main" id="{FB7ADEAE-A346-448A-80A9-73A79A02EDAB}"/>
                </a:ext>
              </a:extLst>
            </p:cNvPr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809">
              <a:extLst>
                <a:ext uri="{FF2B5EF4-FFF2-40B4-BE49-F238E27FC236}">
                  <a16:creationId xmlns:a16="http://schemas.microsoft.com/office/drawing/2014/main" id="{FD472B5F-55FF-45FE-B565-10D7E5CEE9E1}"/>
                </a:ext>
              </a:extLst>
            </p:cNvPr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810">
              <a:extLst>
                <a:ext uri="{FF2B5EF4-FFF2-40B4-BE49-F238E27FC236}">
                  <a16:creationId xmlns:a16="http://schemas.microsoft.com/office/drawing/2014/main" id="{04F824F8-A845-4456-96CB-DC89A5D0B2A2}"/>
                </a:ext>
              </a:extLst>
            </p:cNvPr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811">
              <a:extLst>
                <a:ext uri="{FF2B5EF4-FFF2-40B4-BE49-F238E27FC236}">
                  <a16:creationId xmlns:a16="http://schemas.microsoft.com/office/drawing/2014/main" id="{C4293E4E-E0E2-40E1-B0CF-A023656333F1}"/>
                </a:ext>
              </a:extLst>
            </p:cNvPr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12">
              <a:extLst>
                <a:ext uri="{FF2B5EF4-FFF2-40B4-BE49-F238E27FC236}">
                  <a16:creationId xmlns:a16="http://schemas.microsoft.com/office/drawing/2014/main" id="{2F447BF7-5DD0-4B50-97E7-82119CBC7F4D}"/>
                </a:ext>
              </a:extLst>
            </p:cNvPr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813">
              <a:extLst>
                <a:ext uri="{FF2B5EF4-FFF2-40B4-BE49-F238E27FC236}">
                  <a16:creationId xmlns:a16="http://schemas.microsoft.com/office/drawing/2014/main" id="{AA2299E1-FF91-464E-8035-0423709D56CC}"/>
                </a:ext>
              </a:extLst>
            </p:cNvPr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814">
              <a:extLst>
                <a:ext uri="{FF2B5EF4-FFF2-40B4-BE49-F238E27FC236}">
                  <a16:creationId xmlns:a16="http://schemas.microsoft.com/office/drawing/2014/main" id="{02850821-DFC0-4594-B641-AC6C0FCE8C24}"/>
                </a:ext>
              </a:extLst>
            </p:cNvPr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815">
              <a:extLst>
                <a:ext uri="{FF2B5EF4-FFF2-40B4-BE49-F238E27FC236}">
                  <a16:creationId xmlns:a16="http://schemas.microsoft.com/office/drawing/2014/main" id="{F956BACE-98F4-42AA-8C67-7D01E17A8F83}"/>
                </a:ext>
              </a:extLst>
            </p:cNvPr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816">
              <a:extLst>
                <a:ext uri="{FF2B5EF4-FFF2-40B4-BE49-F238E27FC236}">
                  <a16:creationId xmlns:a16="http://schemas.microsoft.com/office/drawing/2014/main" id="{5EAE07C8-DF18-4CBD-9D7A-07C65E4659EE}"/>
                </a:ext>
              </a:extLst>
            </p:cNvPr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817">
              <a:extLst>
                <a:ext uri="{FF2B5EF4-FFF2-40B4-BE49-F238E27FC236}">
                  <a16:creationId xmlns:a16="http://schemas.microsoft.com/office/drawing/2014/main" id="{D6B59A71-EB7A-43CA-B5BC-67AF2632FEBC}"/>
                </a:ext>
              </a:extLst>
            </p:cNvPr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818">
              <a:extLst>
                <a:ext uri="{FF2B5EF4-FFF2-40B4-BE49-F238E27FC236}">
                  <a16:creationId xmlns:a16="http://schemas.microsoft.com/office/drawing/2014/main" id="{1430A5F8-3507-4591-A891-A56EFD481B24}"/>
                </a:ext>
              </a:extLst>
            </p:cNvPr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821">
              <a:extLst>
                <a:ext uri="{FF2B5EF4-FFF2-40B4-BE49-F238E27FC236}">
                  <a16:creationId xmlns:a16="http://schemas.microsoft.com/office/drawing/2014/main" id="{10CF9DFB-3C6B-4F4C-9A12-77EEE6C2312F}"/>
                </a:ext>
              </a:extLst>
            </p:cNvPr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822">
              <a:extLst>
                <a:ext uri="{FF2B5EF4-FFF2-40B4-BE49-F238E27FC236}">
                  <a16:creationId xmlns:a16="http://schemas.microsoft.com/office/drawing/2014/main" id="{B8583327-E728-4FC1-A272-64CBBD63C6AD}"/>
                </a:ext>
              </a:extLst>
            </p:cNvPr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823">
              <a:extLst>
                <a:ext uri="{FF2B5EF4-FFF2-40B4-BE49-F238E27FC236}">
                  <a16:creationId xmlns:a16="http://schemas.microsoft.com/office/drawing/2014/main" id="{CA3B19DA-91DA-4900-A1A0-768DCFD071F8}"/>
                </a:ext>
              </a:extLst>
            </p:cNvPr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824">
              <a:extLst>
                <a:ext uri="{FF2B5EF4-FFF2-40B4-BE49-F238E27FC236}">
                  <a16:creationId xmlns:a16="http://schemas.microsoft.com/office/drawing/2014/main" id="{AFE4197D-D15E-45C5-917D-507798DF5016}"/>
                </a:ext>
              </a:extLst>
            </p:cNvPr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825">
              <a:extLst>
                <a:ext uri="{FF2B5EF4-FFF2-40B4-BE49-F238E27FC236}">
                  <a16:creationId xmlns:a16="http://schemas.microsoft.com/office/drawing/2014/main" id="{EDF6447A-4E31-4FEA-B2EE-A3DAD687ABEE}"/>
                </a:ext>
              </a:extLst>
            </p:cNvPr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826">
              <a:extLst>
                <a:ext uri="{FF2B5EF4-FFF2-40B4-BE49-F238E27FC236}">
                  <a16:creationId xmlns:a16="http://schemas.microsoft.com/office/drawing/2014/main" id="{BC119740-2A8A-4CF7-AB56-38DA4FB6DC3A}"/>
                </a:ext>
              </a:extLst>
            </p:cNvPr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827">
              <a:extLst>
                <a:ext uri="{FF2B5EF4-FFF2-40B4-BE49-F238E27FC236}">
                  <a16:creationId xmlns:a16="http://schemas.microsoft.com/office/drawing/2014/main" id="{9904A393-752D-4422-941A-0F9E0350EBEA}"/>
                </a:ext>
              </a:extLst>
            </p:cNvPr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828">
              <a:extLst>
                <a:ext uri="{FF2B5EF4-FFF2-40B4-BE49-F238E27FC236}">
                  <a16:creationId xmlns:a16="http://schemas.microsoft.com/office/drawing/2014/main" id="{96535E19-F8AE-4D07-9523-EEA0A6EF8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829">
              <a:extLst>
                <a:ext uri="{FF2B5EF4-FFF2-40B4-BE49-F238E27FC236}">
                  <a16:creationId xmlns:a16="http://schemas.microsoft.com/office/drawing/2014/main" id="{8C14B861-B48B-42DC-A0AA-14AB16AD5504}"/>
                </a:ext>
              </a:extLst>
            </p:cNvPr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30">
              <a:extLst>
                <a:ext uri="{FF2B5EF4-FFF2-40B4-BE49-F238E27FC236}">
                  <a16:creationId xmlns:a16="http://schemas.microsoft.com/office/drawing/2014/main" id="{A6E4B61B-A3AA-4CC6-B527-4F26BCFE070E}"/>
                </a:ext>
              </a:extLst>
            </p:cNvPr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831">
              <a:extLst>
                <a:ext uri="{FF2B5EF4-FFF2-40B4-BE49-F238E27FC236}">
                  <a16:creationId xmlns:a16="http://schemas.microsoft.com/office/drawing/2014/main" id="{3A056338-20CC-416B-B2EA-178306014EEE}"/>
                </a:ext>
              </a:extLst>
            </p:cNvPr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1727C-DC77-469E-97C8-788225EC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8471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92295" y="728301"/>
            <a:ext cx="569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學生假設每個台階的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高度相等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32 cm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8" name="文本框 31">
            <a:extLst>
              <a:ext uri="{FF2B5EF4-FFF2-40B4-BE49-F238E27FC236}">
                <a16:creationId xmlns:a16="http://schemas.microsoft.com/office/drawing/2014/main" id="{452BBD5B-EBC6-47B9-8A8D-0823FD4CF524}"/>
              </a:ext>
            </a:extLst>
          </p:cNvPr>
          <p:cNvSpPr txBox="1"/>
          <p:nvPr/>
        </p:nvSpPr>
        <p:spPr>
          <a:xfrm>
            <a:off x="1592294" y="1350790"/>
            <a:ext cx="5696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這個假設是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合理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因為它考慮到設計的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一致性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在許多建築結構中，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樓梯通常被設計成具有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相同的梯級高度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這種設計的一致性有助於確保安全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和使用的便利性，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因為人們在上下樓梯時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通常期望梯級的高度是一致的。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F223-AD12-43B6-9967-E3A2E832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9027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7" name="KSO_Shape"/>
          <p:cNvSpPr/>
          <p:nvPr>
            <p:custDataLst>
              <p:tags r:id="rId1"/>
            </p:custDataLst>
          </p:nvPr>
        </p:nvSpPr>
        <p:spPr bwMode="auto">
          <a:xfrm>
            <a:off x="6567429" y="167723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3" name="任意多边形 13"/>
          <p:cNvSpPr/>
          <p:nvPr>
            <p:custDataLst>
              <p:tags r:id="rId2"/>
            </p:custDataLst>
          </p:nvPr>
        </p:nvSpPr>
        <p:spPr>
          <a:xfrm flipH="1">
            <a:off x="2070241" y="2866435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KSO_Shape"/>
          <p:cNvSpPr/>
          <p:nvPr>
            <p:custDataLst>
              <p:tags r:id="rId3"/>
            </p:custDataLst>
          </p:nvPr>
        </p:nvSpPr>
        <p:spPr bwMode="auto">
          <a:xfrm>
            <a:off x="6600994" y="2386614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7" name="KSO_Shape"/>
          <p:cNvSpPr/>
          <p:nvPr>
            <p:custDataLst>
              <p:tags r:id="rId4"/>
            </p:custDataLst>
          </p:nvPr>
        </p:nvSpPr>
        <p:spPr bwMode="auto">
          <a:xfrm>
            <a:off x="6600994" y="310103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58" name="TextBox 12"/>
          <p:cNvSpPr txBox="1"/>
          <p:nvPr/>
        </p:nvSpPr>
        <p:spPr>
          <a:xfrm>
            <a:off x="2072282" y="1783308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步驟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：量度樓梯一個梯級的高度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文本框 31">
            <a:extLst>
              <a:ext uri="{FF2B5EF4-FFF2-40B4-BE49-F238E27FC236}">
                <a16:creationId xmlns:a16="http://schemas.microsoft.com/office/drawing/2014/main" id="{BD49E39C-4A5D-4BFD-ADFD-0B0683B22503}"/>
              </a:ext>
            </a:extLst>
          </p:cNvPr>
          <p:cNvSpPr txBox="1"/>
          <p:nvPr/>
        </p:nvSpPr>
        <p:spPr>
          <a:xfrm>
            <a:off x="1552353" y="806413"/>
            <a:ext cx="61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一位學生住在一座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層樓高的建築物中，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並希望估算其高度。他提出了以下的方法。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D335601-5E70-4B70-9457-41A19FB828D1}"/>
              </a:ext>
            </a:extLst>
          </p:cNvPr>
          <p:cNvSpPr txBox="1"/>
          <p:nvPr/>
        </p:nvSpPr>
        <p:spPr>
          <a:xfrm>
            <a:off x="2070242" y="2460525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步驟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：數算建築物某一層的梯級數目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887FFC02-004A-48AA-B716-ACDCFFD903C2}"/>
              </a:ext>
            </a:extLst>
          </p:cNvPr>
          <p:cNvSpPr txBox="1"/>
          <p:nvPr/>
        </p:nvSpPr>
        <p:spPr>
          <a:xfrm>
            <a:off x="2070241" y="3157494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步驟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：數算建築物的層數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任意多边形 13">
            <a:extLst>
              <a:ext uri="{FF2B5EF4-FFF2-40B4-BE49-F238E27FC236}">
                <a16:creationId xmlns:a16="http://schemas.microsoft.com/office/drawing/2014/main" id="{852FF7DA-E362-4CBA-8D2C-DB26FD22707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068199" y="3591950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任意多边形 13">
            <a:extLst>
              <a:ext uri="{FF2B5EF4-FFF2-40B4-BE49-F238E27FC236}">
                <a16:creationId xmlns:a16="http://schemas.microsoft.com/office/drawing/2014/main" id="{5258E934-73EE-4847-AA96-0255F59072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070240" y="2168311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KSO_Shape">
            <a:extLst>
              <a:ext uri="{FF2B5EF4-FFF2-40B4-BE49-F238E27FC236}">
                <a16:creationId xmlns:a16="http://schemas.microsoft.com/office/drawing/2014/main" id="{609C917D-85BE-475B-BBDF-0EDEB307F56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637564" y="3816151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159AF606-C816-4D64-8F7C-BCCFEB2B1DF5}"/>
              </a:ext>
            </a:extLst>
          </p:cNvPr>
          <p:cNvSpPr txBox="1"/>
          <p:nvPr/>
        </p:nvSpPr>
        <p:spPr>
          <a:xfrm>
            <a:off x="2106811" y="3872610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步驟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：制定模型：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建築物高度</a:t>
            </a:r>
            <a:r>
              <a:rPr lang="en-US" altLang="zh-CN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· n · k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任意多边形 13">
            <a:extLst>
              <a:ext uri="{FF2B5EF4-FFF2-40B4-BE49-F238E27FC236}">
                <a16:creationId xmlns:a16="http://schemas.microsoft.com/office/drawing/2014/main" id="{DFA6E72D-4417-4F37-B604-F6869D1F8C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2104769" y="4307066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3BBCC-768F-4BAA-B5DD-E9E76394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ransition spd="slow" advTm="6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7" grpId="0" animBg="1"/>
      <p:bldP spid="58" grpId="0"/>
      <p:bldP spid="31" grpId="0"/>
      <p:bldP spid="32" grpId="0"/>
      <p:bldP spid="33" grpId="0"/>
      <p:bldP spid="34" grpId="0" animBg="1"/>
      <p:bldP spid="35" grpId="0" animBg="1"/>
      <p:bldP spid="38" grpId="0" animBg="1"/>
      <p:bldP spid="39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卡通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ttva4zs">
      <a:majorFont>
        <a:latin typeface="微软雅黑 Light"/>
        <a:ea typeface="幼圆"/>
        <a:cs typeface=""/>
      </a:majorFont>
      <a:minorFont>
        <a:latin typeface="微软雅黑 Light"/>
        <a:ea typeface="幼圆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2623</TotalTime>
  <Words>2627</Words>
  <Application>Microsoft Office PowerPoint</Application>
  <PresentationFormat>On-screen Show (16:9)</PresentationFormat>
  <Paragraphs>390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等线</vt:lpstr>
      <vt:lpstr>微软雅黑 Light</vt:lpstr>
      <vt:lpstr>新細明體</vt:lpstr>
      <vt:lpstr>Arial</vt:lpstr>
      <vt:lpstr>Calibri</vt:lpstr>
      <vt:lpstr>Times New Roman</vt:lpstr>
      <vt:lpstr>Wingdings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HUANG, Xiaowei [MIT]</dc:creator>
  <cp:lastModifiedBy>LO, Chung Kwan [MIT]</cp:lastModifiedBy>
  <cp:revision>141</cp:revision>
  <dcterms:created xsi:type="dcterms:W3CDTF">2022-02-12T10:11:00Z</dcterms:created>
  <dcterms:modified xsi:type="dcterms:W3CDTF">2024-08-12T07:26:16Z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828D281F5E70490CBD3FEF985D72BAD7</vt:lpwstr>
  </property>
</Properties>
</file>